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4500" cy="99314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a Cavazzi" initials="SC" lastIdx="1" clrIdx="0">
    <p:extLst>
      <p:ext uri="{19B8F6BF-5375-455C-9EA6-DF929625EA0E}">
        <p15:presenceInfo xmlns:p15="http://schemas.microsoft.com/office/powerpoint/2012/main" userId="S::Simona_Cavazzi@regione.lombardia.it::82528f1b-6887-4318-9866-22f1f4bd823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1"/>
    <a:srgbClr val="FFD653"/>
    <a:srgbClr val="FFE38B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399" y="1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A97F7D-9799-48DD-A12C-F91CB842E7F5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130" y="4718055"/>
            <a:ext cx="5436242" cy="4468810"/>
          </a:xfrm>
          <a:prstGeom prst="rect">
            <a:avLst/>
          </a:prstGeom>
        </p:spPr>
        <p:txBody>
          <a:bodyPr vert="horz" lIns="92062" tIns="46031" rIns="92062" bIns="46031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2914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399" y="9432914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29DB7D-8CDF-474E-AA3D-CE064BEFC9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82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192B1C-F6EA-4F9C-9B1B-89B008EEB3E9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685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17E2E-F316-4BBB-BEB1-03E45DF0DFC6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183D8-E877-4D48-BCA8-D2A70928C9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C68E5-6014-4546-A932-6C5341EE4A68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62497-1912-40BB-B945-C56B818E10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35DF4-88EE-4B99-A316-6F0335CFFF34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26442-9A51-476E-AFA3-5F8EBF33DF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3E369-8EF9-4B97-BA9D-E28FC987E77F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E479C-F559-4C05-BB11-6B668419E70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1FB66-C39C-4422-A89D-2D015651A2B5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1931-BE47-402D-A999-B77D13D13B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CD656-B1A6-4AAF-98A1-ED9FAE1FCFAB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528F1-5798-4B90-A60A-ABA6185882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DE89D-0FD4-4D2E-BC69-6FAA67094D75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5601-CFFE-45A3-AE5D-C29F9FFA1A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94C6-19F4-4AE1-8CEB-ECBB24DF63C9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173F-B7CF-43CD-A247-1DF85A3FEE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FC3BF-4938-4A79-96BB-052A0851B4A7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2CE87-F3E1-4C0D-874D-2CD1D13180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42C31-58C5-4E85-A526-D1C92652BF2F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DCD4A-7B67-4459-BD54-8A7ED7DC2A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A0BE8-D7BF-4E99-A2A8-AD1601B06F34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7A410-6591-4A2C-9F4A-52271D3959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2AF59D-7F31-4017-9CAE-D5CC71E2316D}" type="datetimeFigureOut">
              <a:rPr lang="it-IT"/>
              <a:pPr>
                <a:defRPr/>
              </a:pPr>
              <a:t>27/02/2026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24D8C-EB78-4205-8B63-9FF879CE67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 noChangeArrowheads="1"/>
          </p:cNvSpPr>
          <p:nvPr/>
        </p:nvSpPr>
        <p:spPr bwMode="auto">
          <a:xfrm>
            <a:off x="3779912" y="442755"/>
            <a:ext cx="1714500" cy="809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chemeClr val="tx1"/>
                </a:solidFill>
                <a:cs typeface="Arial" pitchFamily="34" charset="0"/>
              </a:rPr>
              <a:t>Direzione Organismo Pagatore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chemeClr val="tx1"/>
                </a:solidFill>
                <a:cs typeface="Arial" pitchFamily="34" charset="0"/>
              </a:rPr>
              <a:t>Regionale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  <a:cs typeface="Arial" pitchFamily="34" charset="0"/>
              </a:rPr>
              <a:t>Federico  Giovanazzi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i="1" dirty="0">
                <a:solidFill>
                  <a:schemeClr val="tx1"/>
                </a:solidFill>
                <a:cs typeface="Arial" pitchFamily="34" charset="0"/>
              </a:rPr>
              <a:t>Direttore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130"/>
          <p:cNvSpPr>
            <a:spLocks noChangeArrowheads="1"/>
          </p:cNvSpPr>
          <p:nvPr/>
        </p:nvSpPr>
        <p:spPr bwMode="auto">
          <a:xfrm>
            <a:off x="4707015" y="1419877"/>
            <a:ext cx="1265767" cy="5109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 err="1">
                <a:cs typeface="Arial" pitchFamily="34" charset="0"/>
              </a:rPr>
              <a:t>Internal</a:t>
            </a:r>
            <a:r>
              <a:rPr lang="it-IT" sz="900" b="1" dirty="0">
                <a:cs typeface="Arial" pitchFamily="34" charset="0"/>
              </a:rPr>
              <a:t> audit OPR </a:t>
            </a:r>
          </a:p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I. Santagata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2052" name="Rectangle 695"/>
          <p:cNvSpPr>
            <a:spLocks noChangeArrowheads="1"/>
          </p:cNvSpPr>
          <p:nvPr/>
        </p:nvSpPr>
        <p:spPr bwMode="auto">
          <a:xfrm>
            <a:off x="4707559" y="2099875"/>
            <a:ext cx="1272391" cy="528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 G. A. Corso</a:t>
            </a:r>
          </a:p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P. Luchetti Martignoni</a:t>
            </a:r>
          </a:p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L. Tassone</a:t>
            </a:r>
          </a:p>
        </p:txBody>
      </p:sp>
      <p:sp>
        <p:nvSpPr>
          <p:cNvPr id="10" name="Rectangle 338"/>
          <p:cNvSpPr>
            <a:spLocks noChangeArrowheads="1"/>
          </p:cNvSpPr>
          <p:nvPr/>
        </p:nvSpPr>
        <p:spPr bwMode="auto">
          <a:xfrm>
            <a:off x="3256749" y="1421874"/>
            <a:ext cx="1180879" cy="4979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cs typeface="Arial" pitchFamily="34" charset="0"/>
              </a:rPr>
              <a:t>Segreteria e protocollo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cs typeface="Arial" pitchFamily="34" charset="0"/>
              </a:rPr>
              <a:t>S. Cavazzi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cs typeface="Arial" pitchFamily="34" charset="0"/>
              </a:rPr>
              <a:t>L. Martino</a:t>
            </a:r>
          </a:p>
        </p:txBody>
      </p:sp>
      <p:sp>
        <p:nvSpPr>
          <p:cNvPr id="2055" name="Rectangle 336"/>
          <p:cNvSpPr>
            <a:spLocks noChangeArrowheads="1"/>
          </p:cNvSpPr>
          <p:nvPr/>
        </p:nvSpPr>
        <p:spPr bwMode="auto">
          <a:xfrm>
            <a:off x="5662289" y="636362"/>
            <a:ext cx="1224000" cy="51340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Avvocatura</a:t>
            </a:r>
          </a:p>
          <a:p>
            <a:pPr algn="ctr">
              <a:defRPr/>
            </a:pPr>
            <a:r>
              <a:rPr lang="it-IT" sz="900" b="1" dirty="0"/>
              <a:t>regionale</a:t>
            </a:r>
          </a:p>
          <a:p>
            <a:pPr>
              <a:defRPr/>
            </a:pPr>
            <a:endParaRPr lang="it-IT" sz="900" b="1" dirty="0"/>
          </a:p>
        </p:txBody>
      </p:sp>
      <p:sp>
        <p:nvSpPr>
          <p:cNvPr id="2056" name="Rectangle 165"/>
          <p:cNvSpPr>
            <a:spLocks noChangeAspect="1" noChangeArrowheads="1"/>
          </p:cNvSpPr>
          <p:nvPr/>
        </p:nvSpPr>
        <p:spPr bwMode="auto">
          <a:xfrm>
            <a:off x="502497" y="1324500"/>
            <a:ext cx="2647198" cy="5667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Servizio Tecnico e Autorizzazione Pagamenti</a:t>
            </a:r>
          </a:p>
          <a:p>
            <a:pPr algn="ctr">
              <a:defRPr/>
            </a:pPr>
            <a:r>
              <a:rPr lang="it-IT" sz="900" b="1" dirty="0"/>
              <a:t> FEASR e FEAGA</a:t>
            </a:r>
          </a:p>
          <a:p>
            <a:pPr algn="ctr">
              <a:defRPr/>
            </a:pPr>
            <a:r>
              <a:rPr lang="it-IT" sz="900" dirty="0"/>
              <a:t>Paolo Tafuro</a:t>
            </a:r>
          </a:p>
          <a:p>
            <a:pPr algn="ctr">
              <a:defRPr/>
            </a:pPr>
            <a:r>
              <a:rPr lang="it-IT" sz="900" i="1" dirty="0"/>
              <a:t>Dirigente</a:t>
            </a:r>
          </a:p>
        </p:txBody>
      </p:sp>
      <p:sp>
        <p:nvSpPr>
          <p:cNvPr id="2057" name="Rectangle 520"/>
          <p:cNvSpPr>
            <a:spLocks noChangeAspect="1" noChangeArrowheads="1"/>
          </p:cNvSpPr>
          <p:nvPr/>
        </p:nvSpPr>
        <p:spPr bwMode="auto">
          <a:xfrm>
            <a:off x="383365" y="2154675"/>
            <a:ext cx="1285678" cy="8143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Autorizzazione Pagamenti </a:t>
            </a:r>
          </a:p>
          <a:p>
            <a:pPr algn="ctr">
              <a:defRPr/>
            </a:pPr>
            <a:r>
              <a:rPr lang="it-IT" sz="900" b="1" dirty="0"/>
              <a:t>FEASR/FEAGA</a:t>
            </a:r>
          </a:p>
          <a:p>
            <a:pPr algn="ctr">
              <a:defRPr/>
            </a:pPr>
            <a:r>
              <a:rPr lang="it-IT" sz="900" dirty="0"/>
              <a:t>P. Ottoboni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  <a:endParaRPr lang="it-IT" sz="800" dirty="0"/>
          </a:p>
        </p:txBody>
      </p:sp>
      <p:sp>
        <p:nvSpPr>
          <p:cNvPr id="2058" name="Rectangle 196"/>
          <p:cNvSpPr>
            <a:spLocks noChangeAspect="1" noChangeArrowheads="1"/>
          </p:cNvSpPr>
          <p:nvPr/>
        </p:nvSpPr>
        <p:spPr bwMode="auto">
          <a:xfrm>
            <a:off x="386244" y="3123717"/>
            <a:ext cx="1285678" cy="61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FEAGA SIGC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A. Spiniello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2060" name="Rectangle 206"/>
          <p:cNvSpPr>
            <a:spLocks noChangeArrowheads="1"/>
          </p:cNvSpPr>
          <p:nvPr/>
        </p:nvSpPr>
        <p:spPr bwMode="auto">
          <a:xfrm>
            <a:off x="374121" y="3884810"/>
            <a:ext cx="1241727" cy="68192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FEASR non </a:t>
            </a:r>
          </a:p>
          <a:p>
            <a:pPr algn="ctr">
              <a:defRPr/>
            </a:pPr>
            <a:r>
              <a:rPr lang="it-IT" sz="900" b="1" dirty="0"/>
              <a:t>SIGC</a:t>
            </a:r>
          </a:p>
          <a:p>
            <a:pPr algn="ctr">
              <a:defRPr/>
            </a:pPr>
            <a:r>
              <a:rPr lang="it-IT" sz="900" dirty="0"/>
              <a:t>M. Giacomelli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19" name="Rectangle 492"/>
          <p:cNvSpPr>
            <a:spLocks noChangeArrowheads="1"/>
          </p:cNvSpPr>
          <p:nvPr/>
        </p:nvSpPr>
        <p:spPr bwMode="auto">
          <a:xfrm>
            <a:off x="1755336" y="2337566"/>
            <a:ext cx="1347957" cy="61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C. Giano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A.M. Gnocco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Sanselmi </a:t>
            </a:r>
          </a:p>
        </p:txBody>
      </p:sp>
      <p:sp>
        <p:nvSpPr>
          <p:cNvPr id="20" name="Rectangle 174"/>
          <p:cNvSpPr>
            <a:spLocks noChangeArrowheads="1"/>
          </p:cNvSpPr>
          <p:nvPr/>
        </p:nvSpPr>
        <p:spPr bwMode="auto">
          <a:xfrm>
            <a:off x="1756245" y="3123717"/>
            <a:ext cx="1347048" cy="6117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G. Campagnoli 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I. Montermini 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D. Ribolini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A. Roverselli</a:t>
            </a:r>
          </a:p>
        </p:txBody>
      </p:sp>
      <p:sp>
        <p:nvSpPr>
          <p:cNvPr id="2064" name="Rectangle 716"/>
          <p:cNvSpPr>
            <a:spLocks noChangeArrowheads="1"/>
          </p:cNvSpPr>
          <p:nvPr/>
        </p:nvSpPr>
        <p:spPr bwMode="auto">
          <a:xfrm>
            <a:off x="1755335" y="3887772"/>
            <a:ext cx="1347957" cy="67202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E. Di Cristo</a:t>
            </a:r>
          </a:p>
          <a:p>
            <a:pPr algn="ctr">
              <a:defRPr/>
            </a:pPr>
            <a:r>
              <a:rPr lang="it-IT" sz="900" dirty="0"/>
              <a:t>L. Pisoni</a:t>
            </a:r>
          </a:p>
          <a:p>
            <a:pPr algn="ctr">
              <a:defRPr/>
            </a:pPr>
            <a:r>
              <a:rPr lang="it-IT" sz="900" dirty="0">
                <a:solidFill>
                  <a:schemeClr val="tx1"/>
                </a:solidFill>
              </a:rPr>
              <a:t>D. Rattini</a:t>
            </a:r>
          </a:p>
          <a:p>
            <a:pPr algn="ctr">
              <a:defRPr/>
            </a:pPr>
            <a:r>
              <a:rPr lang="it-IT" sz="900" dirty="0"/>
              <a:t>S. Rossi</a:t>
            </a:r>
          </a:p>
          <a:p>
            <a:pPr algn="ctr">
              <a:defRPr/>
            </a:pPr>
            <a:r>
              <a:rPr lang="it-IT" sz="900" dirty="0"/>
              <a:t>S. Tentori</a:t>
            </a:r>
          </a:p>
        </p:txBody>
      </p:sp>
      <p:sp>
        <p:nvSpPr>
          <p:cNvPr id="24" name="Rectangle 518"/>
          <p:cNvSpPr>
            <a:spLocks noChangeArrowheads="1"/>
          </p:cNvSpPr>
          <p:nvPr/>
        </p:nvSpPr>
        <p:spPr bwMode="auto">
          <a:xfrm>
            <a:off x="383365" y="4729098"/>
            <a:ext cx="1227270" cy="81221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FEAGA non </a:t>
            </a:r>
          </a:p>
          <a:p>
            <a:pPr algn="ctr">
              <a:defRPr/>
            </a:pPr>
            <a:r>
              <a:rPr lang="it-IT" sz="900" b="1" dirty="0"/>
              <a:t>SIGC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C. Maurelli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25" name="Rectangle 707"/>
          <p:cNvSpPr>
            <a:spLocks noChangeArrowheads="1"/>
          </p:cNvSpPr>
          <p:nvPr/>
        </p:nvSpPr>
        <p:spPr bwMode="auto">
          <a:xfrm>
            <a:off x="1754162" y="4608967"/>
            <a:ext cx="1371639" cy="127747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Bonfiglio 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F. Colombo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Della Torre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D. Faccenda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 Guarnieri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 Zoccarato </a:t>
            </a:r>
          </a:p>
        </p:txBody>
      </p:sp>
      <p:sp>
        <p:nvSpPr>
          <p:cNvPr id="2077" name="Rectangle 433"/>
          <p:cNvSpPr>
            <a:spLocks noChangeArrowheads="1"/>
          </p:cNvSpPr>
          <p:nvPr/>
        </p:nvSpPr>
        <p:spPr bwMode="auto">
          <a:xfrm>
            <a:off x="33954" y="39064"/>
            <a:ext cx="406965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900" b="1" dirty="0">
                <a:latin typeface="Bookman Old Style" pitchFamily="18" charset="0"/>
              </a:rPr>
              <a:t>ORGANIGRAMMA </a:t>
            </a:r>
          </a:p>
          <a:p>
            <a:r>
              <a:rPr lang="it-IT" sz="900" b="1" dirty="0">
                <a:latin typeface="Bookman Old Style" pitchFamily="18" charset="0"/>
              </a:rPr>
              <a:t>DIREZIONE ORGANISMO PAGATORE REGIONALE LOMBARDIA al  01.03.2026  </a:t>
            </a:r>
          </a:p>
        </p:txBody>
      </p:sp>
      <p:sp>
        <p:nvSpPr>
          <p:cNvPr id="2121" name="Rectangle 130"/>
          <p:cNvSpPr>
            <a:spLocks noChangeAspect="1" noChangeArrowheads="1"/>
          </p:cNvSpPr>
          <p:nvPr/>
        </p:nvSpPr>
        <p:spPr bwMode="auto">
          <a:xfrm>
            <a:off x="3287053" y="2737172"/>
            <a:ext cx="1108857" cy="37495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V. Mor </a:t>
            </a:r>
          </a:p>
        </p:txBody>
      </p:sp>
      <p:sp>
        <p:nvSpPr>
          <p:cNvPr id="110" name="Rectangle 707"/>
          <p:cNvSpPr>
            <a:spLocks noChangeArrowheads="1"/>
          </p:cNvSpPr>
          <p:nvPr/>
        </p:nvSpPr>
        <p:spPr bwMode="auto">
          <a:xfrm>
            <a:off x="7317111" y="541161"/>
            <a:ext cx="1224000" cy="612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ARIA </a:t>
            </a:r>
            <a:r>
              <a:rPr lang="it-IT" sz="900" b="1" dirty="0">
                <a:latin typeface="+mj-lt"/>
                <a:cs typeface="Arial" pitchFamily="34" charset="0"/>
              </a:rPr>
              <a:t>S.P.A.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+mj-lt"/>
                <a:cs typeface="Arial" pitchFamily="34" charset="0"/>
              </a:rPr>
              <a:t>G. Scaccabarozzi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i="1" dirty="0">
                <a:latin typeface="+mj-lt"/>
                <a:cs typeface="Arial" pitchFamily="34" charset="0"/>
              </a:rPr>
              <a:t>dirigente</a:t>
            </a:r>
            <a:endParaRPr lang="it-IT" sz="900" dirty="0">
              <a:latin typeface="+mj-lt"/>
              <a:cs typeface="Arial" pitchFamily="34" charset="0"/>
            </a:endParaRPr>
          </a:p>
        </p:txBody>
      </p:sp>
      <p:sp>
        <p:nvSpPr>
          <p:cNvPr id="78" name="Rectangle 372"/>
          <p:cNvSpPr>
            <a:spLocks noChangeAspect="1" noChangeArrowheads="1"/>
          </p:cNvSpPr>
          <p:nvPr/>
        </p:nvSpPr>
        <p:spPr bwMode="auto">
          <a:xfrm>
            <a:off x="7667968" y="4600075"/>
            <a:ext cx="1232415" cy="6825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Contabilizzazione </a:t>
            </a:r>
          </a:p>
          <a:p>
            <a:pPr algn="ctr">
              <a:defRPr/>
            </a:pPr>
            <a:r>
              <a:rPr lang="it-IT" sz="900" b="1" dirty="0"/>
              <a:t>FEAGA e FEASR</a:t>
            </a:r>
          </a:p>
          <a:p>
            <a:pPr algn="ctr">
              <a:defRPr/>
            </a:pPr>
            <a:r>
              <a:rPr lang="it-IT" sz="900" dirty="0"/>
              <a:t>A. Bianchi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79" name="Rectangle 493"/>
          <p:cNvSpPr>
            <a:spLocks noChangeAspect="1" noChangeArrowheads="1"/>
          </p:cNvSpPr>
          <p:nvPr/>
        </p:nvSpPr>
        <p:spPr bwMode="auto">
          <a:xfrm>
            <a:off x="6128196" y="4666297"/>
            <a:ext cx="1314591" cy="6825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S. Giorgi</a:t>
            </a:r>
          </a:p>
          <a:p>
            <a:pPr algn="ctr">
              <a:defRPr/>
            </a:pPr>
            <a:r>
              <a:rPr lang="it-IT" sz="900" dirty="0"/>
              <a:t>G. Lammendola </a:t>
            </a:r>
          </a:p>
          <a:p>
            <a:pPr algn="ctr">
              <a:defRPr/>
            </a:pPr>
            <a:r>
              <a:rPr lang="it-IT" sz="900" dirty="0"/>
              <a:t>P. Merlo</a:t>
            </a:r>
          </a:p>
        </p:txBody>
      </p:sp>
      <p:sp>
        <p:nvSpPr>
          <p:cNvPr id="83" name="Rectangle 518"/>
          <p:cNvSpPr>
            <a:spLocks noChangeArrowheads="1"/>
          </p:cNvSpPr>
          <p:nvPr/>
        </p:nvSpPr>
        <p:spPr bwMode="auto">
          <a:xfrm>
            <a:off x="366232" y="5958313"/>
            <a:ext cx="1254345" cy="7626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FEASR SIGC</a:t>
            </a:r>
          </a:p>
          <a:p>
            <a:pPr algn="ctr">
              <a:defRPr/>
            </a:pPr>
            <a:r>
              <a:rPr lang="it-IT" sz="900" dirty="0"/>
              <a:t>B. Capurso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84" name="Rectangle 707"/>
          <p:cNvSpPr>
            <a:spLocks noChangeArrowheads="1"/>
          </p:cNvSpPr>
          <p:nvPr/>
        </p:nvSpPr>
        <p:spPr bwMode="auto">
          <a:xfrm>
            <a:off x="1739526" y="5959489"/>
            <a:ext cx="1384855" cy="7818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P.M. Agatea</a:t>
            </a:r>
          </a:p>
          <a:p>
            <a:pPr algn="ctr">
              <a:defRPr/>
            </a:pPr>
            <a:r>
              <a:rPr lang="it-IT" sz="900" dirty="0"/>
              <a:t>S. Croci</a:t>
            </a:r>
          </a:p>
          <a:p>
            <a:pPr algn="ctr">
              <a:defRPr/>
            </a:pPr>
            <a:r>
              <a:rPr lang="it-IT" sz="900"/>
              <a:t>F</a:t>
            </a:r>
            <a:r>
              <a:rPr lang="it-IT" sz="900" dirty="0"/>
              <a:t>.L. Scaglioni</a:t>
            </a:r>
          </a:p>
        </p:txBody>
      </p:sp>
      <p:sp>
        <p:nvSpPr>
          <p:cNvPr id="77" name="Rectangle 165"/>
          <p:cNvSpPr>
            <a:spLocks noChangeAspect="1" noChangeArrowheads="1"/>
          </p:cNvSpPr>
          <p:nvPr/>
        </p:nvSpPr>
        <p:spPr bwMode="auto">
          <a:xfrm>
            <a:off x="6079837" y="1377454"/>
            <a:ext cx="2813917" cy="5667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Contabilizzazione Pagamenti FEAGA e FEASR </a:t>
            </a:r>
          </a:p>
          <a:p>
            <a:pPr algn="ctr">
              <a:defRPr/>
            </a:pPr>
            <a:r>
              <a:rPr lang="it-IT" sz="900" b="1" dirty="0"/>
              <a:t>Condizionalità e Sistema Informativo OPR</a:t>
            </a:r>
          </a:p>
          <a:p>
            <a:pPr algn="ctr">
              <a:defRPr/>
            </a:pPr>
            <a:r>
              <a:rPr lang="it-IT" sz="900" dirty="0"/>
              <a:t>Marco Vignati</a:t>
            </a:r>
          </a:p>
          <a:p>
            <a:pPr algn="ctr">
              <a:defRPr/>
            </a:pPr>
            <a:r>
              <a:rPr lang="it-IT" sz="900" i="1" dirty="0"/>
              <a:t>Dirigente interim</a:t>
            </a:r>
          </a:p>
        </p:txBody>
      </p:sp>
      <p:sp>
        <p:nvSpPr>
          <p:cNvPr id="80" name="Rectangle 173"/>
          <p:cNvSpPr>
            <a:spLocks noChangeArrowheads="1"/>
          </p:cNvSpPr>
          <p:nvPr/>
        </p:nvSpPr>
        <p:spPr bwMode="auto">
          <a:xfrm>
            <a:off x="7642438" y="2890374"/>
            <a:ext cx="1241580" cy="615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Condizionalità</a:t>
            </a:r>
          </a:p>
          <a:p>
            <a:pPr algn="ctr">
              <a:defRPr/>
            </a:pPr>
            <a:r>
              <a:rPr lang="it-IT" sz="900" dirty="0"/>
              <a:t>C. Gatti</a:t>
            </a:r>
            <a:endParaRPr lang="it-IT" sz="900" i="1" dirty="0"/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81" name="Rectangle 186"/>
          <p:cNvSpPr>
            <a:spLocks noChangeAspect="1" noChangeArrowheads="1"/>
          </p:cNvSpPr>
          <p:nvPr/>
        </p:nvSpPr>
        <p:spPr bwMode="auto">
          <a:xfrm>
            <a:off x="6121810" y="2890374"/>
            <a:ext cx="1318487" cy="6198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E. Leschanz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C. Magri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Panzini</a:t>
            </a:r>
          </a:p>
        </p:txBody>
      </p:sp>
      <p:sp>
        <p:nvSpPr>
          <p:cNvPr id="82" name="Rectangle 372"/>
          <p:cNvSpPr>
            <a:spLocks noChangeAspect="1" noChangeArrowheads="1"/>
          </p:cNvSpPr>
          <p:nvPr/>
        </p:nvSpPr>
        <p:spPr bwMode="auto">
          <a:xfrm>
            <a:off x="7615694" y="3687454"/>
            <a:ext cx="1384343" cy="7336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700" b="1" dirty="0"/>
              <a:t> </a:t>
            </a:r>
            <a:r>
              <a:rPr lang="it-IT" sz="900" b="1" dirty="0"/>
              <a:t>Sistemi Informativi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/>
              <a:t> OPR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G. De Ferrari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85" name="Rectangle 493"/>
          <p:cNvSpPr>
            <a:spLocks noChangeAspect="1" noChangeArrowheads="1"/>
          </p:cNvSpPr>
          <p:nvPr/>
        </p:nvSpPr>
        <p:spPr bwMode="auto">
          <a:xfrm>
            <a:off x="6119404" y="3645024"/>
            <a:ext cx="1314591" cy="9283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 Benecchi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 N. </a:t>
            </a:r>
            <a:r>
              <a:rPr lang="it-IT" sz="900"/>
              <a:t>Lesi</a:t>
            </a:r>
            <a:endParaRPr lang="it-IT" sz="9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I.U. Palloni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Santi </a:t>
            </a:r>
          </a:p>
        </p:txBody>
      </p:sp>
      <p:sp>
        <p:nvSpPr>
          <p:cNvPr id="113" name="Rectangle 165"/>
          <p:cNvSpPr>
            <a:spLocks noChangeAspect="1" noChangeArrowheads="1"/>
          </p:cNvSpPr>
          <p:nvPr/>
        </p:nvSpPr>
        <p:spPr bwMode="auto">
          <a:xfrm>
            <a:off x="3334054" y="3744945"/>
            <a:ext cx="2547351" cy="561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Esecuzione Pagamenti</a:t>
            </a:r>
          </a:p>
          <a:p>
            <a:pPr algn="ctr">
              <a:defRPr/>
            </a:pPr>
            <a:r>
              <a:rPr lang="it-IT" sz="900" dirty="0"/>
              <a:t>Rosella Bolis</a:t>
            </a:r>
          </a:p>
          <a:p>
            <a:pPr algn="ctr">
              <a:defRPr/>
            </a:pPr>
            <a:r>
              <a:rPr lang="it-IT" sz="900" dirty="0"/>
              <a:t> </a:t>
            </a:r>
            <a:r>
              <a:rPr lang="it-IT" sz="900" i="1" dirty="0"/>
              <a:t>Dirigente</a:t>
            </a:r>
          </a:p>
        </p:txBody>
      </p:sp>
      <p:sp>
        <p:nvSpPr>
          <p:cNvPr id="114" name="Rectangle 372"/>
          <p:cNvSpPr>
            <a:spLocks noChangeAspect="1" noChangeArrowheads="1"/>
          </p:cNvSpPr>
          <p:nvPr/>
        </p:nvSpPr>
        <p:spPr bwMode="auto">
          <a:xfrm>
            <a:off x="3388253" y="4421083"/>
            <a:ext cx="1152128" cy="6671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800" b="1" dirty="0"/>
              <a:t> </a:t>
            </a:r>
            <a:r>
              <a:rPr lang="it-IT" sz="900" b="1" dirty="0"/>
              <a:t>Esecuzione Pagamenti </a:t>
            </a:r>
          </a:p>
          <a:p>
            <a:pPr algn="ctr">
              <a:defRPr/>
            </a:pPr>
            <a:r>
              <a:rPr lang="it-IT" sz="900" b="1" dirty="0"/>
              <a:t>FEASR e FEAGA</a:t>
            </a:r>
          </a:p>
          <a:p>
            <a:pPr algn="ctr">
              <a:defRPr/>
            </a:pPr>
            <a:r>
              <a:rPr lang="it-IT" sz="900" dirty="0"/>
              <a:t>G. A. C. Carlucci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115" name="Rectangle 493"/>
          <p:cNvSpPr>
            <a:spLocks noChangeAspect="1" noChangeArrowheads="1"/>
          </p:cNvSpPr>
          <p:nvPr/>
        </p:nvSpPr>
        <p:spPr bwMode="auto">
          <a:xfrm>
            <a:off x="3382172" y="5313765"/>
            <a:ext cx="1164290" cy="4431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E. Bellini</a:t>
            </a:r>
          </a:p>
          <a:p>
            <a:pPr algn="ctr">
              <a:defRPr/>
            </a:pPr>
            <a:r>
              <a:rPr lang="it-IT" sz="900" dirty="0"/>
              <a:t>L. Ferreri</a:t>
            </a:r>
          </a:p>
        </p:txBody>
      </p:sp>
      <p:sp>
        <p:nvSpPr>
          <p:cNvPr id="120" name="Rectangle 493"/>
          <p:cNvSpPr>
            <a:spLocks noChangeAspect="1" noChangeArrowheads="1"/>
          </p:cNvSpPr>
          <p:nvPr/>
        </p:nvSpPr>
        <p:spPr bwMode="auto">
          <a:xfrm>
            <a:off x="4670075" y="4561315"/>
            <a:ext cx="1183268" cy="5268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Segreteria</a:t>
            </a:r>
          </a:p>
          <a:p>
            <a:pPr algn="ctr">
              <a:defRPr/>
            </a:pPr>
            <a:r>
              <a:rPr lang="it-IT" sz="900" dirty="0"/>
              <a:t>E. Bandini</a:t>
            </a:r>
          </a:p>
        </p:txBody>
      </p:sp>
      <p:cxnSp>
        <p:nvCxnSpPr>
          <p:cNvPr id="129" name="Connettore 1 128"/>
          <p:cNvCxnSpPr>
            <a:cxnSpLocks/>
            <a:stCxn id="2060" idx="3"/>
          </p:cNvCxnSpPr>
          <p:nvPr/>
        </p:nvCxnSpPr>
        <p:spPr>
          <a:xfrm flipV="1">
            <a:off x="1615848" y="4223639"/>
            <a:ext cx="127687" cy="2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1 129"/>
          <p:cNvCxnSpPr>
            <a:cxnSpLocks/>
          </p:cNvCxnSpPr>
          <p:nvPr/>
        </p:nvCxnSpPr>
        <p:spPr>
          <a:xfrm>
            <a:off x="1620577" y="6221750"/>
            <a:ext cx="1119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ttore 1 130"/>
          <p:cNvCxnSpPr>
            <a:cxnSpLocks/>
            <a:stCxn id="2057" idx="3"/>
            <a:endCxn id="2057" idx="3"/>
          </p:cNvCxnSpPr>
          <p:nvPr/>
        </p:nvCxnSpPr>
        <p:spPr>
          <a:xfrm>
            <a:off x="1669043" y="256185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>
            <a:cxnSpLocks/>
            <a:stCxn id="83" idx="1"/>
            <a:endCxn id="83" idx="1"/>
          </p:cNvCxnSpPr>
          <p:nvPr/>
        </p:nvCxnSpPr>
        <p:spPr>
          <a:xfrm>
            <a:off x="366232" y="633964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ttore 1 289"/>
          <p:cNvCxnSpPr>
            <a:cxnSpLocks/>
            <a:stCxn id="83" idx="1"/>
          </p:cNvCxnSpPr>
          <p:nvPr/>
        </p:nvCxnSpPr>
        <p:spPr>
          <a:xfrm flipH="1">
            <a:off x="236540" y="6339646"/>
            <a:ext cx="129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Connettore 1 291"/>
          <p:cNvCxnSpPr>
            <a:cxnSpLocks/>
          </p:cNvCxnSpPr>
          <p:nvPr/>
        </p:nvCxnSpPr>
        <p:spPr>
          <a:xfrm flipH="1" flipV="1">
            <a:off x="196599" y="1655355"/>
            <a:ext cx="5063" cy="4710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ttore 1 143"/>
          <p:cNvCxnSpPr>
            <a:cxnSpLocks/>
            <a:stCxn id="24" idx="1"/>
          </p:cNvCxnSpPr>
          <p:nvPr/>
        </p:nvCxnSpPr>
        <p:spPr>
          <a:xfrm flipH="1" flipV="1">
            <a:off x="214620" y="5133073"/>
            <a:ext cx="168745" cy="2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ttore 1 144"/>
          <p:cNvCxnSpPr>
            <a:cxnSpLocks/>
            <a:stCxn id="2060" idx="1"/>
          </p:cNvCxnSpPr>
          <p:nvPr/>
        </p:nvCxnSpPr>
        <p:spPr>
          <a:xfrm flipH="1">
            <a:off x="202820" y="4225772"/>
            <a:ext cx="171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ttore 1 145"/>
          <p:cNvCxnSpPr>
            <a:cxnSpLocks/>
            <a:stCxn id="2058" idx="1"/>
          </p:cNvCxnSpPr>
          <p:nvPr/>
        </p:nvCxnSpPr>
        <p:spPr>
          <a:xfrm flipH="1" flipV="1">
            <a:off x="205992" y="3429263"/>
            <a:ext cx="180252" cy="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ttore 1 146"/>
          <p:cNvCxnSpPr>
            <a:cxnSpLocks/>
            <a:stCxn id="2057" idx="1"/>
          </p:cNvCxnSpPr>
          <p:nvPr/>
        </p:nvCxnSpPr>
        <p:spPr>
          <a:xfrm flipH="1">
            <a:off x="231474" y="2561851"/>
            <a:ext cx="1518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ttore 1 155"/>
          <p:cNvCxnSpPr>
            <a:cxnSpLocks/>
            <a:stCxn id="2051" idx="2"/>
            <a:endCxn id="2052" idx="0"/>
          </p:cNvCxnSpPr>
          <p:nvPr/>
        </p:nvCxnSpPr>
        <p:spPr>
          <a:xfrm>
            <a:off x="5339899" y="1930846"/>
            <a:ext cx="3856" cy="169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ttore 1 303"/>
          <p:cNvCxnSpPr>
            <a:cxnSpLocks/>
          </p:cNvCxnSpPr>
          <p:nvPr/>
        </p:nvCxnSpPr>
        <p:spPr>
          <a:xfrm>
            <a:off x="9082082" y="1610721"/>
            <a:ext cx="0" cy="3330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ttore 1 314"/>
          <p:cNvCxnSpPr>
            <a:cxnSpLocks/>
          </p:cNvCxnSpPr>
          <p:nvPr/>
        </p:nvCxnSpPr>
        <p:spPr>
          <a:xfrm>
            <a:off x="1826096" y="1212642"/>
            <a:ext cx="1949927" cy="15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ttore 1 175"/>
          <p:cNvCxnSpPr/>
          <p:nvPr/>
        </p:nvCxnSpPr>
        <p:spPr>
          <a:xfrm flipV="1">
            <a:off x="3851920" y="1278188"/>
            <a:ext cx="0" cy="146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/>
          <p:nvPr/>
        </p:nvCxnSpPr>
        <p:spPr>
          <a:xfrm flipH="1">
            <a:off x="231474" y="1628800"/>
            <a:ext cx="2412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ttore 1 194"/>
          <p:cNvCxnSpPr>
            <a:stCxn id="2056" idx="0"/>
          </p:cNvCxnSpPr>
          <p:nvPr/>
        </p:nvCxnSpPr>
        <p:spPr>
          <a:xfrm flipV="1">
            <a:off x="1826096" y="1205250"/>
            <a:ext cx="0" cy="119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1" name="Connettore 1 2130"/>
          <p:cNvCxnSpPr/>
          <p:nvPr/>
        </p:nvCxnSpPr>
        <p:spPr>
          <a:xfrm>
            <a:off x="7600289" y="52781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ttore 1 210"/>
          <p:cNvCxnSpPr>
            <a:cxnSpLocks/>
            <a:stCxn id="114" idx="2"/>
          </p:cNvCxnSpPr>
          <p:nvPr/>
        </p:nvCxnSpPr>
        <p:spPr>
          <a:xfrm>
            <a:off x="3964317" y="5088194"/>
            <a:ext cx="0" cy="225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>
            <a:cxnSpLocks/>
            <a:stCxn id="2058" idx="3"/>
            <a:endCxn id="20" idx="1"/>
          </p:cNvCxnSpPr>
          <p:nvPr/>
        </p:nvCxnSpPr>
        <p:spPr>
          <a:xfrm flipV="1">
            <a:off x="1671922" y="3429617"/>
            <a:ext cx="84323" cy="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cxnSpLocks/>
          </p:cNvCxnSpPr>
          <p:nvPr/>
        </p:nvCxnSpPr>
        <p:spPr>
          <a:xfrm flipV="1">
            <a:off x="5334807" y="1239341"/>
            <a:ext cx="0" cy="171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9" name="Connettore 1 2058"/>
          <p:cNvCxnSpPr/>
          <p:nvPr/>
        </p:nvCxnSpPr>
        <p:spPr>
          <a:xfrm flipV="1">
            <a:off x="5494412" y="1221143"/>
            <a:ext cx="2317948" cy="7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7" name="Connettore 1 2066"/>
          <p:cNvCxnSpPr/>
          <p:nvPr/>
        </p:nvCxnSpPr>
        <p:spPr>
          <a:xfrm>
            <a:off x="7897429" y="12641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Connettore 1 2068"/>
          <p:cNvCxnSpPr/>
          <p:nvPr/>
        </p:nvCxnSpPr>
        <p:spPr>
          <a:xfrm flipV="1">
            <a:off x="7812360" y="1206184"/>
            <a:ext cx="0" cy="119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2" name="Connettore 1 2071"/>
          <p:cNvCxnSpPr/>
          <p:nvPr/>
        </p:nvCxnSpPr>
        <p:spPr>
          <a:xfrm>
            <a:off x="7812360" y="1255987"/>
            <a:ext cx="0" cy="131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>
            <a:cxnSpLocks/>
            <a:stCxn id="80" idx="3"/>
          </p:cNvCxnSpPr>
          <p:nvPr/>
        </p:nvCxnSpPr>
        <p:spPr>
          <a:xfrm>
            <a:off x="8884018" y="3198087"/>
            <a:ext cx="206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1 60"/>
          <p:cNvCxnSpPr>
            <a:cxnSpLocks/>
            <a:stCxn id="82" idx="3"/>
          </p:cNvCxnSpPr>
          <p:nvPr/>
        </p:nvCxnSpPr>
        <p:spPr>
          <a:xfrm>
            <a:off x="9000037" y="4054269"/>
            <a:ext cx="906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cxnSpLocks/>
            <a:endCxn id="114" idx="0"/>
          </p:cNvCxnSpPr>
          <p:nvPr/>
        </p:nvCxnSpPr>
        <p:spPr>
          <a:xfrm>
            <a:off x="3964317" y="4319843"/>
            <a:ext cx="0" cy="10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>
            <a:cxnSpLocks/>
            <a:endCxn id="120" idx="0"/>
          </p:cNvCxnSpPr>
          <p:nvPr/>
        </p:nvCxnSpPr>
        <p:spPr>
          <a:xfrm>
            <a:off x="5261709" y="4319843"/>
            <a:ext cx="0" cy="241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cxnSpLocks/>
            <a:stCxn id="78" idx="3"/>
          </p:cNvCxnSpPr>
          <p:nvPr/>
        </p:nvCxnSpPr>
        <p:spPr>
          <a:xfrm>
            <a:off x="8900383" y="4941349"/>
            <a:ext cx="172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ttore 1 288"/>
          <p:cNvCxnSpPr>
            <a:cxnSpLocks/>
            <a:stCxn id="81" idx="3"/>
            <a:endCxn id="80" idx="1"/>
          </p:cNvCxnSpPr>
          <p:nvPr/>
        </p:nvCxnSpPr>
        <p:spPr>
          <a:xfrm flipV="1">
            <a:off x="7440297" y="3198087"/>
            <a:ext cx="202141" cy="2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nettore 1 295"/>
          <p:cNvCxnSpPr>
            <a:cxnSpLocks/>
            <a:endCxn id="78" idx="1"/>
          </p:cNvCxnSpPr>
          <p:nvPr/>
        </p:nvCxnSpPr>
        <p:spPr>
          <a:xfrm>
            <a:off x="7433995" y="4941348"/>
            <a:ext cx="23397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8" name="Connettore 1 2117"/>
          <p:cNvCxnSpPr/>
          <p:nvPr/>
        </p:nvCxnSpPr>
        <p:spPr>
          <a:xfrm flipH="1">
            <a:off x="8900383" y="1609897"/>
            <a:ext cx="172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ttore 1 152"/>
          <p:cNvCxnSpPr>
            <a:stCxn id="2055" idx="2"/>
          </p:cNvCxnSpPr>
          <p:nvPr/>
        </p:nvCxnSpPr>
        <p:spPr>
          <a:xfrm>
            <a:off x="6274289" y="1149765"/>
            <a:ext cx="0" cy="71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ttore 1 157"/>
          <p:cNvCxnSpPr/>
          <p:nvPr/>
        </p:nvCxnSpPr>
        <p:spPr>
          <a:xfrm flipV="1">
            <a:off x="7164288" y="900467"/>
            <a:ext cx="0" cy="328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ttore 1 161"/>
          <p:cNvCxnSpPr/>
          <p:nvPr/>
        </p:nvCxnSpPr>
        <p:spPr>
          <a:xfrm>
            <a:off x="7164288" y="893063"/>
            <a:ext cx="1528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ttore 1 66">
            <a:extLst>
              <a:ext uri="{FF2B5EF4-FFF2-40B4-BE49-F238E27FC236}">
                <a16:creationId xmlns:a16="http://schemas.microsoft.com/office/drawing/2014/main" id="{D2794171-5295-4F9C-9BDA-D1FDAA1AE695}"/>
              </a:ext>
            </a:extLst>
          </p:cNvPr>
          <p:cNvCxnSpPr>
            <a:cxnSpLocks/>
          </p:cNvCxnSpPr>
          <p:nvPr/>
        </p:nvCxnSpPr>
        <p:spPr>
          <a:xfrm flipH="1" flipV="1">
            <a:off x="4644008" y="1268760"/>
            <a:ext cx="9403" cy="2466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30">
            <a:extLst>
              <a:ext uri="{FF2B5EF4-FFF2-40B4-BE49-F238E27FC236}">
                <a16:creationId xmlns:a16="http://schemas.microsoft.com/office/drawing/2014/main" id="{82EEF2DB-3942-A530-684E-CE4AAA0852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80931" y="2031643"/>
            <a:ext cx="1164469" cy="5200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>
                <a:latin typeface="+mj-lt"/>
                <a:cs typeface="Arial" pitchFamily="34" charset="0"/>
              </a:rPr>
              <a:t>Giuridico e contenzioso </a:t>
            </a:r>
          </a:p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A.G. Carcea </a:t>
            </a:r>
          </a:p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F.R. Romano</a:t>
            </a:r>
          </a:p>
        </p:txBody>
      </p: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FE409B42-7048-55AB-C599-D82FF4802129}"/>
              </a:ext>
            </a:extLst>
          </p:cNvPr>
          <p:cNvCxnSpPr>
            <a:cxnSpLocks/>
          </p:cNvCxnSpPr>
          <p:nvPr/>
        </p:nvCxnSpPr>
        <p:spPr>
          <a:xfrm rot="5400000">
            <a:off x="3648783" y="1992454"/>
            <a:ext cx="1673198" cy="17818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a gomito 16">
            <a:extLst>
              <a:ext uri="{FF2B5EF4-FFF2-40B4-BE49-F238E27FC236}">
                <a16:creationId xmlns:a16="http://schemas.microsoft.com/office/drawing/2014/main" id="{E3A1C253-AEB6-3585-9FE3-9B7025EFEB98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4445400" y="1268761"/>
            <a:ext cx="70629" cy="10228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Connettore 1 288">
            <a:extLst>
              <a:ext uri="{FF2B5EF4-FFF2-40B4-BE49-F238E27FC236}">
                <a16:creationId xmlns:a16="http://schemas.microsoft.com/office/drawing/2014/main" id="{85976D70-5C50-AA53-96ED-0B636120B4B2}"/>
              </a:ext>
            </a:extLst>
          </p:cNvPr>
          <p:cNvCxnSpPr>
            <a:cxnSpLocks/>
            <a:stCxn id="85" idx="3"/>
          </p:cNvCxnSpPr>
          <p:nvPr/>
        </p:nvCxnSpPr>
        <p:spPr>
          <a:xfrm flipV="1">
            <a:off x="7433995" y="4106776"/>
            <a:ext cx="181699" cy="2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Connettore 1 87">
            <a:extLst>
              <a:ext uri="{FF2B5EF4-FFF2-40B4-BE49-F238E27FC236}">
                <a16:creationId xmlns:a16="http://schemas.microsoft.com/office/drawing/2014/main" id="{7DCE1AE9-069E-75DC-DB98-E3EEE2644ACC}"/>
              </a:ext>
            </a:extLst>
          </p:cNvPr>
          <p:cNvCxnSpPr>
            <a:cxnSpLocks/>
          </p:cNvCxnSpPr>
          <p:nvPr/>
        </p:nvCxnSpPr>
        <p:spPr>
          <a:xfrm>
            <a:off x="1638750" y="2691313"/>
            <a:ext cx="1086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86">
            <a:extLst>
              <a:ext uri="{FF2B5EF4-FFF2-40B4-BE49-F238E27FC236}">
                <a16:creationId xmlns:a16="http://schemas.microsoft.com/office/drawing/2014/main" id="{AAE5EABB-6441-4091-C7A1-1D2A9D5745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41950" y="2065659"/>
            <a:ext cx="1232177" cy="6198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/>
              <a:t>Segreteria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Favata</a:t>
            </a:r>
          </a:p>
        </p:txBody>
      </p:sp>
      <p:cxnSp>
        <p:nvCxnSpPr>
          <p:cNvPr id="7" name="Connettore 1 58">
            <a:extLst>
              <a:ext uri="{FF2B5EF4-FFF2-40B4-BE49-F238E27FC236}">
                <a16:creationId xmlns:a16="http://schemas.microsoft.com/office/drawing/2014/main" id="{928EFDF5-49EB-B0B2-336C-EE12439B6172}"/>
              </a:ext>
            </a:extLst>
          </p:cNvPr>
          <p:cNvCxnSpPr>
            <a:cxnSpLocks/>
          </p:cNvCxnSpPr>
          <p:nvPr/>
        </p:nvCxnSpPr>
        <p:spPr>
          <a:xfrm>
            <a:off x="8866063" y="2375574"/>
            <a:ext cx="206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5" name="Connettore 1 129">
            <a:extLst>
              <a:ext uri="{FF2B5EF4-FFF2-40B4-BE49-F238E27FC236}">
                <a16:creationId xmlns:a16="http://schemas.microsoft.com/office/drawing/2014/main" id="{72E429DE-B003-7BD0-CDF3-663C8EC91AD6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1610635" y="5135206"/>
            <a:ext cx="1367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257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3088</TotalTime>
  <Words>340</Words>
  <Application>Microsoft Office PowerPoint</Application>
  <PresentationFormat>Presentazione su schermo (4:3)</PresentationFormat>
  <Paragraphs>116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Tema di Office</vt:lpstr>
      <vt:lpstr>Presentazione standard di PowerPoint</vt:lpstr>
    </vt:vector>
  </TitlesOfParts>
  <Company>Regione Lombardia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Antonietta De Costanzo</dc:creator>
  <cp:lastModifiedBy>Annamaria Gnocco</cp:lastModifiedBy>
  <cp:revision>512</cp:revision>
  <cp:lastPrinted>2018-07-16T13:26:29Z</cp:lastPrinted>
  <dcterms:created xsi:type="dcterms:W3CDTF">2010-05-29T13:15:45Z</dcterms:created>
  <dcterms:modified xsi:type="dcterms:W3CDTF">2026-02-27T11:04:40Z</dcterms:modified>
</cp:coreProperties>
</file>