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794500" cy="99314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mona Cavazzi" initials="SC" lastIdx="1" clrIdx="0">
    <p:extLst>
      <p:ext uri="{19B8F6BF-5375-455C-9EA6-DF929625EA0E}">
        <p15:presenceInfo xmlns:p15="http://schemas.microsoft.com/office/powerpoint/2012/main" userId="S::Simona_Cavazzi@regione.lombardia.it::82528f1b-6887-4318-9866-22f1f4bd823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1"/>
    <a:srgbClr val="FFD653"/>
    <a:srgbClr val="FFE38B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4497" cy="496890"/>
          </a:xfrm>
          <a:prstGeom prst="rect">
            <a:avLst/>
          </a:prstGeom>
        </p:spPr>
        <p:txBody>
          <a:bodyPr vert="horz" lIns="92062" tIns="46031" rIns="92062" bIns="460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8399" y="1"/>
            <a:ext cx="2944497" cy="496890"/>
          </a:xfrm>
          <a:prstGeom prst="rect">
            <a:avLst/>
          </a:prstGeom>
        </p:spPr>
        <p:txBody>
          <a:bodyPr vert="horz" lIns="92062" tIns="46031" rIns="92062" bIns="460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7A97F7D-9799-48DD-A12C-F91CB842E7F5}" type="datetimeFigureOut">
              <a:rPr lang="it-IT"/>
              <a:pPr>
                <a:defRPr/>
              </a:pPr>
              <a:t>06/11/2024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62" tIns="46031" rIns="92062" bIns="46031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130" y="4718055"/>
            <a:ext cx="5436242" cy="4468810"/>
          </a:xfrm>
          <a:prstGeom prst="rect">
            <a:avLst/>
          </a:prstGeom>
        </p:spPr>
        <p:txBody>
          <a:bodyPr vert="horz" lIns="92062" tIns="46031" rIns="92062" bIns="46031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432914"/>
            <a:ext cx="2944497" cy="496890"/>
          </a:xfrm>
          <a:prstGeom prst="rect">
            <a:avLst/>
          </a:prstGeom>
        </p:spPr>
        <p:txBody>
          <a:bodyPr vert="horz" lIns="92062" tIns="46031" rIns="92062" bIns="460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8399" y="9432914"/>
            <a:ext cx="2944497" cy="496890"/>
          </a:xfrm>
          <a:prstGeom prst="rect">
            <a:avLst/>
          </a:prstGeom>
        </p:spPr>
        <p:txBody>
          <a:bodyPr vert="horz" lIns="92062" tIns="46031" rIns="92062" bIns="460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129DB7D-8CDF-474E-AA3D-CE064BEFC9D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0820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/>
          </a:p>
        </p:txBody>
      </p:sp>
      <p:sp>
        <p:nvSpPr>
          <p:cNvPr id="410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192B1C-F6EA-4F9C-9B1B-89B008EEB3E9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9685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17E2E-F316-4BBB-BEB1-03E45DF0DFC6}" type="datetimeFigureOut">
              <a:rPr lang="it-IT"/>
              <a:pPr>
                <a:defRPr/>
              </a:pPr>
              <a:t>06/11/2024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83D8-E877-4D48-BCA8-D2A70928C92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C68E5-6014-4546-A932-6C5341EE4A68}" type="datetimeFigureOut">
              <a:rPr lang="it-IT"/>
              <a:pPr>
                <a:defRPr/>
              </a:pPr>
              <a:t>06/11/2024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62497-1912-40BB-B945-C56B818E105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35DF4-88EE-4B99-A316-6F0335CFFF34}" type="datetimeFigureOut">
              <a:rPr lang="it-IT"/>
              <a:pPr>
                <a:defRPr/>
              </a:pPr>
              <a:t>06/11/2024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26442-9A51-476E-AFA3-5F8EBF33DFB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3E369-8EF9-4B97-BA9D-E28FC987E77F}" type="datetimeFigureOut">
              <a:rPr lang="it-IT"/>
              <a:pPr>
                <a:defRPr/>
              </a:pPr>
              <a:t>06/11/2024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E479C-F559-4C05-BB11-6B668419E70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1FB66-C39C-4422-A89D-2D015651A2B5}" type="datetimeFigureOut">
              <a:rPr lang="it-IT"/>
              <a:pPr>
                <a:defRPr/>
              </a:pPr>
              <a:t>06/11/2024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D1931-BE47-402D-A999-B77D13D13B1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CD656-B1A6-4AAF-98A1-ED9FAE1FCFAB}" type="datetimeFigureOut">
              <a:rPr lang="it-IT"/>
              <a:pPr>
                <a:defRPr/>
              </a:pPr>
              <a:t>06/11/2024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528F1-5798-4B90-A60A-ABA61858824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DE89D-0FD4-4D2E-BC69-6FAA67094D75}" type="datetimeFigureOut">
              <a:rPr lang="it-IT"/>
              <a:pPr>
                <a:defRPr/>
              </a:pPr>
              <a:t>06/11/2024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75601-CFFE-45A3-AE5D-C29F9FFA1AF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994C6-19F4-4AE1-8CEB-ECBB24DF63C9}" type="datetimeFigureOut">
              <a:rPr lang="it-IT"/>
              <a:pPr>
                <a:defRPr/>
              </a:pPr>
              <a:t>06/11/2024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7173F-B7CF-43CD-A247-1DF85A3FEE5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FC3BF-4938-4A79-96BB-052A0851B4A7}" type="datetimeFigureOut">
              <a:rPr lang="it-IT"/>
              <a:pPr>
                <a:defRPr/>
              </a:pPr>
              <a:t>06/11/2024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2CE87-F3E1-4C0D-874D-2CD1D131808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42C31-58C5-4E85-A526-D1C92652BF2F}" type="datetimeFigureOut">
              <a:rPr lang="it-IT"/>
              <a:pPr>
                <a:defRPr/>
              </a:pPr>
              <a:t>06/11/2024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DCD4A-7B67-4459-BD54-8A7ED7DC2A8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A0BE8-D7BF-4E99-A2A8-AD1601B06F34}" type="datetimeFigureOut">
              <a:rPr lang="it-IT"/>
              <a:pPr>
                <a:defRPr/>
              </a:pPr>
              <a:t>06/11/2024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7A410-6591-4A2C-9F4A-52271D39597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2AF59D-7F31-4017-9CAE-D5CC71E2316D}" type="datetimeFigureOut">
              <a:rPr lang="it-IT"/>
              <a:pPr>
                <a:defRPr/>
              </a:pPr>
              <a:t>06/11/2024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E24D8C-EB78-4205-8B63-9FF879CE675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spect="1" noChangeArrowheads="1"/>
          </p:cNvSpPr>
          <p:nvPr/>
        </p:nvSpPr>
        <p:spPr bwMode="auto">
          <a:xfrm>
            <a:off x="3779912" y="442755"/>
            <a:ext cx="1714500" cy="8096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b="1" dirty="0">
                <a:solidFill>
                  <a:schemeClr val="tx1"/>
                </a:solidFill>
                <a:cs typeface="Arial" pitchFamily="34" charset="0"/>
              </a:rPr>
              <a:t>Direzione Organismo Pagatore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b="1" dirty="0">
                <a:solidFill>
                  <a:schemeClr val="tx1"/>
                </a:solidFill>
                <a:cs typeface="Arial" pitchFamily="34" charset="0"/>
              </a:rPr>
              <a:t>Regionale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>
                <a:solidFill>
                  <a:schemeClr val="tx1"/>
                </a:solidFill>
                <a:cs typeface="Arial" pitchFamily="34" charset="0"/>
              </a:rPr>
              <a:t>Federico  Giovanazzi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i="1" dirty="0">
                <a:solidFill>
                  <a:schemeClr val="tx1"/>
                </a:solidFill>
                <a:cs typeface="Arial" pitchFamily="34" charset="0"/>
              </a:rPr>
              <a:t>Direttore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9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130"/>
          <p:cNvSpPr>
            <a:spLocks noChangeArrowheads="1"/>
          </p:cNvSpPr>
          <p:nvPr/>
        </p:nvSpPr>
        <p:spPr bwMode="auto">
          <a:xfrm>
            <a:off x="4707015" y="1419877"/>
            <a:ext cx="1265767" cy="5109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b="1" dirty="0" err="1">
                <a:cs typeface="Arial" pitchFamily="34" charset="0"/>
              </a:rPr>
              <a:t>Internal</a:t>
            </a:r>
            <a:r>
              <a:rPr lang="it-IT" sz="900" b="1" dirty="0">
                <a:cs typeface="Arial" pitchFamily="34" charset="0"/>
              </a:rPr>
              <a:t> audit OPR </a:t>
            </a:r>
          </a:p>
          <a:p>
            <a:pPr algn="ctr">
              <a:defRPr/>
            </a:pPr>
            <a:r>
              <a:rPr lang="it-IT" sz="900" dirty="0">
                <a:cs typeface="Arial" pitchFamily="34" charset="0"/>
              </a:rPr>
              <a:t>I. Santagata</a:t>
            </a:r>
          </a:p>
          <a:p>
            <a:pPr algn="ctr">
              <a:defRPr/>
            </a:pPr>
            <a:r>
              <a:rPr lang="it-IT" sz="900" i="1" dirty="0">
                <a:cs typeface="Arial" pitchFamily="34" charset="0"/>
              </a:rPr>
              <a:t>Posizione Organizzativa</a:t>
            </a:r>
          </a:p>
        </p:txBody>
      </p:sp>
      <p:sp>
        <p:nvSpPr>
          <p:cNvPr id="2052" name="Rectangle 695"/>
          <p:cNvSpPr>
            <a:spLocks noChangeArrowheads="1"/>
          </p:cNvSpPr>
          <p:nvPr/>
        </p:nvSpPr>
        <p:spPr bwMode="auto">
          <a:xfrm>
            <a:off x="4707559" y="2099875"/>
            <a:ext cx="1272391" cy="528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dirty="0">
                <a:cs typeface="Arial" pitchFamily="34" charset="0"/>
              </a:rPr>
              <a:t> G. A. Corso</a:t>
            </a:r>
          </a:p>
          <a:p>
            <a:pPr algn="ctr">
              <a:defRPr/>
            </a:pPr>
            <a:r>
              <a:rPr lang="it-IT" sz="900" dirty="0">
                <a:cs typeface="Arial" pitchFamily="34" charset="0"/>
              </a:rPr>
              <a:t>P. Luchetti Martignoni</a:t>
            </a:r>
          </a:p>
          <a:p>
            <a:pPr algn="ctr">
              <a:defRPr/>
            </a:pPr>
            <a:r>
              <a:rPr lang="it-IT" sz="900" dirty="0">
                <a:cs typeface="Arial" pitchFamily="34" charset="0"/>
              </a:rPr>
              <a:t>L. Tassone</a:t>
            </a:r>
          </a:p>
        </p:txBody>
      </p:sp>
      <p:sp>
        <p:nvSpPr>
          <p:cNvPr id="10" name="Rectangle 338"/>
          <p:cNvSpPr>
            <a:spLocks noChangeArrowheads="1"/>
          </p:cNvSpPr>
          <p:nvPr/>
        </p:nvSpPr>
        <p:spPr bwMode="auto">
          <a:xfrm>
            <a:off x="3311860" y="1421874"/>
            <a:ext cx="1080120" cy="49791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b="1" dirty="0">
                <a:cs typeface="Arial" pitchFamily="34" charset="0"/>
              </a:rPr>
              <a:t>Segreteria e protocollo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>
                <a:cs typeface="Arial" pitchFamily="34" charset="0"/>
              </a:rPr>
              <a:t>S. Cavazzi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>
                <a:cs typeface="Arial" pitchFamily="34" charset="0"/>
              </a:rPr>
              <a:t>L. Martino</a:t>
            </a:r>
          </a:p>
        </p:txBody>
      </p:sp>
      <p:sp>
        <p:nvSpPr>
          <p:cNvPr id="2055" name="Rectangle 336"/>
          <p:cNvSpPr>
            <a:spLocks noChangeArrowheads="1"/>
          </p:cNvSpPr>
          <p:nvPr/>
        </p:nvSpPr>
        <p:spPr bwMode="auto">
          <a:xfrm>
            <a:off x="5662289" y="636362"/>
            <a:ext cx="1224000" cy="51340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b="1" dirty="0"/>
              <a:t>Avvocatura</a:t>
            </a:r>
          </a:p>
          <a:p>
            <a:pPr algn="ctr">
              <a:defRPr/>
            </a:pPr>
            <a:r>
              <a:rPr lang="it-IT" sz="900" b="1" dirty="0"/>
              <a:t>regionale</a:t>
            </a:r>
          </a:p>
          <a:p>
            <a:pPr>
              <a:defRPr/>
            </a:pPr>
            <a:endParaRPr lang="it-IT" sz="900" b="1" dirty="0"/>
          </a:p>
        </p:txBody>
      </p:sp>
      <p:sp>
        <p:nvSpPr>
          <p:cNvPr id="2056" name="Rectangle 165"/>
          <p:cNvSpPr>
            <a:spLocks noChangeAspect="1" noChangeArrowheads="1"/>
          </p:cNvSpPr>
          <p:nvPr/>
        </p:nvSpPr>
        <p:spPr bwMode="auto">
          <a:xfrm>
            <a:off x="502497" y="1324500"/>
            <a:ext cx="2647198" cy="5667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b="1" dirty="0"/>
              <a:t>Servizio Tecnico e Autorizzazione Pagamenti</a:t>
            </a:r>
          </a:p>
          <a:p>
            <a:pPr algn="ctr">
              <a:defRPr/>
            </a:pPr>
            <a:r>
              <a:rPr lang="it-IT" sz="900" b="1" dirty="0"/>
              <a:t> FEASR e FEAGA</a:t>
            </a:r>
          </a:p>
          <a:p>
            <a:pPr algn="ctr">
              <a:defRPr/>
            </a:pPr>
            <a:r>
              <a:rPr lang="it-IT" sz="900" dirty="0"/>
              <a:t>Paolo Tafuro</a:t>
            </a:r>
          </a:p>
          <a:p>
            <a:pPr algn="ctr">
              <a:defRPr/>
            </a:pPr>
            <a:r>
              <a:rPr lang="it-IT" sz="900" i="1" dirty="0"/>
              <a:t>Dirigente</a:t>
            </a:r>
          </a:p>
        </p:txBody>
      </p:sp>
      <p:sp>
        <p:nvSpPr>
          <p:cNvPr id="2057" name="Rectangle 520"/>
          <p:cNvSpPr>
            <a:spLocks noChangeAspect="1" noChangeArrowheads="1"/>
          </p:cNvSpPr>
          <p:nvPr/>
        </p:nvSpPr>
        <p:spPr bwMode="auto">
          <a:xfrm>
            <a:off x="390788" y="2618014"/>
            <a:ext cx="1285678" cy="612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endParaRPr lang="it-IT" sz="800" dirty="0"/>
          </a:p>
          <a:p>
            <a:pPr algn="ctr">
              <a:defRPr/>
            </a:pPr>
            <a:r>
              <a:rPr lang="it-IT" sz="900" b="1" dirty="0"/>
              <a:t>Autorizzazione Pagamenti </a:t>
            </a:r>
          </a:p>
          <a:p>
            <a:pPr algn="ctr">
              <a:defRPr/>
            </a:pPr>
            <a:r>
              <a:rPr lang="it-IT" sz="900" b="1" dirty="0"/>
              <a:t>FEASR/FEAGA</a:t>
            </a:r>
          </a:p>
          <a:p>
            <a:pPr algn="ctr">
              <a:defRPr/>
            </a:pPr>
            <a:r>
              <a:rPr lang="it-IT" sz="900" dirty="0"/>
              <a:t>P. Ottoboni</a:t>
            </a:r>
          </a:p>
          <a:p>
            <a:pPr algn="ctr">
              <a:defRPr/>
            </a:pPr>
            <a:r>
              <a:rPr lang="it-IT" sz="900" i="1" dirty="0"/>
              <a:t>Posizione Organizzativa</a:t>
            </a:r>
          </a:p>
          <a:p>
            <a:pPr algn="ctr">
              <a:defRPr/>
            </a:pPr>
            <a:endParaRPr lang="it-IT" sz="800" dirty="0"/>
          </a:p>
        </p:txBody>
      </p:sp>
      <p:sp>
        <p:nvSpPr>
          <p:cNvPr id="2058" name="Rectangle 196"/>
          <p:cNvSpPr>
            <a:spLocks noChangeAspect="1" noChangeArrowheads="1"/>
          </p:cNvSpPr>
          <p:nvPr/>
        </p:nvSpPr>
        <p:spPr bwMode="auto">
          <a:xfrm>
            <a:off x="390788" y="3395251"/>
            <a:ext cx="1285678" cy="612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b="1" dirty="0"/>
              <a:t>Interventi FEAGA SIGC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>
                <a:solidFill>
                  <a:schemeClr val="tx1"/>
                </a:solidFill>
              </a:rPr>
              <a:t>A. Spiniello</a:t>
            </a:r>
          </a:p>
          <a:p>
            <a:pPr algn="ctr">
              <a:defRPr/>
            </a:pPr>
            <a:r>
              <a:rPr lang="it-IT" sz="900" i="1" dirty="0"/>
              <a:t>Posizione Organizzativa</a:t>
            </a:r>
          </a:p>
        </p:txBody>
      </p:sp>
      <p:sp>
        <p:nvSpPr>
          <p:cNvPr id="2060" name="Rectangle 206"/>
          <p:cNvSpPr>
            <a:spLocks noChangeArrowheads="1"/>
          </p:cNvSpPr>
          <p:nvPr/>
        </p:nvSpPr>
        <p:spPr bwMode="auto">
          <a:xfrm>
            <a:off x="383915" y="4156342"/>
            <a:ext cx="1241727" cy="68192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b="1" dirty="0"/>
              <a:t>Gestione Sviluppo</a:t>
            </a:r>
          </a:p>
          <a:p>
            <a:pPr algn="ctr">
              <a:defRPr/>
            </a:pPr>
            <a:r>
              <a:rPr lang="it-IT" sz="900" b="1" dirty="0"/>
              <a:t>Rurale – Misure ad </a:t>
            </a:r>
          </a:p>
          <a:p>
            <a:pPr algn="ctr">
              <a:defRPr/>
            </a:pPr>
            <a:r>
              <a:rPr lang="it-IT" sz="900" b="1" dirty="0"/>
              <a:t>Investimento</a:t>
            </a:r>
          </a:p>
          <a:p>
            <a:pPr algn="ctr">
              <a:defRPr/>
            </a:pPr>
            <a:r>
              <a:rPr lang="it-IT" sz="900" dirty="0"/>
              <a:t>M. Giacomelli</a:t>
            </a:r>
          </a:p>
          <a:p>
            <a:pPr algn="ctr">
              <a:defRPr/>
            </a:pPr>
            <a:r>
              <a:rPr lang="it-IT" sz="900" i="1" dirty="0"/>
              <a:t>Posizione Organizzativa</a:t>
            </a:r>
          </a:p>
        </p:txBody>
      </p:sp>
      <p:sp>
        <p:nvSpPr>
          <p:cNvPr id="19" name="Rectangle 492"/>
          <p:cNvSpPr>
            <a:spLocks noChangeArrowheads="1"/>
          </p:cNvSpPr>
          <p:nvPr/>
        </p:nvSpPr>
        <p:spPr bwMode="auto">
          <a:xfrm>
            <a:off x="1755336" y="2570418"/>
            <a:ext cx="1347957" cy="65192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marL="228600" indent="-2286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C. Giano</a:t>
            </a:r>
          </a:p>
          <a:p>
            <a:pPr marL="228600" indent="-2286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A.M. Gnocco</a:t>
            </a:r>
          </a:p>
          <a:p>
            <a:pPr marL="228600" indent="-2286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M. Sanselmi </a:t>
            </a:r>
          </a:p>
        </p:txBody>
      </p:sp>
      <p:sp>
        <p:nvSpPr>
          <p:cNvPr id="20" name="Rectangle 174"/>
          <p:cNvSpPr>
            <a:spLocks noChangeArrowheads="1"/>
          </p:cNvSpPr>
          <p:nvPr/>
        </p:nvSpPr>
        <p:spPr bwMode="auto">
          <a:xfrm>
            <a:off x="1756245" y="3360778"/>
            <a:ext cx="1347048" cy="68806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>
                <a:solidFill>
                  <a:schemeClr val="tx1"/>
                </a:solidFill>
              </a:rPr>
              <a:t>C. Maurelli </a:t>
            </a:r>
          </a:p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>
                <a:solidFill>
                  <a:schemeClr val="tx1"/>
                </a:solidFill>
              </a:rPr>
              <a:t>I. Montermini </a:t>
            </a:r>
          </a:p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>
                <a:solidFill>
                  <a:schemeClr val="tx1"/>
                </a:solidFill>
              </a:rPr>
              <a:t>D. Ribolini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>
                <a:solidFill>
                  <a:schemeClr val="tx1"/>
                </a:solidFill>
              </a:rPr>
              <a:t>A. Roverselli</a:t>
            </a:r>
          </a:p>
        </p:txBody>
      </p:sp>
      <p:sp>
        <p:nvSpPr>
          <p:cNvPr id="2064" name="Rectangle 716"/>
          <p:cNvSpPr>
            <a:spLocks noChangeArrowheads="1"/>
          </p:cNvSpPr>
          <p:nvPr/>
        </p:nvSpPr>
        <p:spPr bwMode="auto">
          <a:xfrm>
            <a:off x="1755336" y="4130433"/>
            <a:ext cx="1347957" cy="612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dirty="0"/>
              <a:t>L. Pisoni</a:t>
            </a:r>
          </a:p>
          <a:p>
            <a:pPr algn="ctr">
              <a:defRPr/>
            </a:pPr>
            <a:r>
              <a:rPr lang="it-IT" sz="900" dirty="0">
                <a:solidFill>
                  <a:schemeClr val="tx1"/>
                </a:solidFill>
              </a:rPr>
              <a:t>D. Rattini</a:t>
            </a:r>
          </a:p>
          <a:p>
            <a:pPr algn="ctr">
              <a:defRPr/>
            </a:pPr>
            <a:r>
              <a:rPr lang="it-IT" sz="900" dirty="0"/>
              <a:t>S. Rossi</a:t>
            </a:r>
          </a:p>
          <a:p>
            <a:pPr algn="ctr">
              <a:defRPr/>
            </a:pPr>
            <a:r>
              <a:rPr lang="it-IT" sz="900" dirty="0"/>
              <a:t>S. Tentori</a:t>
            </a:r>
          </a:p>
        </p:txBody>
      </p:sp>
      <p:sp>
        <p:nvSpPr>
          <p:cNvPr id="24" name="Rectangle 518"/>
          <p:cNvSpPr>
            <a:spLocks noChangeArrowheads="1"/>
          </p:cNvSpPr>
          <p:nvPr/>
        </p:nvSpPr>
        <p:spPr bwMode="auto">
          <a:xfrm>
            <a:off x="366234" y="4949257"/>
            <a:ext cx="1254344" cy="90033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b="1" dirty="0"/>
              <a:t>Organizzazioni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b="1" dirty="0"/>
              <a:t>Comuni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b="1" dirty="0"/>
              <a:t> di mercato (OCM)</a:t>
            </a:r>
          </a:p>
          <a:p>
            <a:pPr algn="ctr">
              <a:defRPr/>
            </a:pPr>
            <a:r>
              <a:rPr lang="it-IT" sz="900" i="1" dirty="0"/>
              <a:t>Posizione Organizzativa</a:t>
            </a:r>
          </a:p>
        </p:txBody>
      </p:sp>
      <p:sp>
        <p:nvSpPr>
          <p:cNvPr id="25" name="Rectangle 707"/>
          <p:cNvSpPr>
            <a:spLocks noChangeArrowheads="1"/>
          </p:cNvSpPr>
          <p:nvPr/>
        </p:nvSpPr>
        <p:spPr bwMode="auto">
          <a:xfrm>
            <a:off x="1754162" y="4838265"/>
            <a:ext cx="1371639" cy="104817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marL="228600" indent="-2286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M. Accarrino</a:t>
            </a:r>
          </a:p>
          <a:p>
            <a:pPr marL="228600" indent="-2286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M. Bonfiglio </a:t>
            </a:r>
          </a:p>
          <a:p>
            <a:pPr marL="228600" indent="-2286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F. Casati</a:t>
            </a:r>
          </a:p>
          <a:p>
            <a:pPr marL="228600" indent="-2286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F. Colombo</a:t>
            </a:r>
          </a:p>
          <a:p>
            <a:pPr marL="228600" indent="-2286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S. Della Torre</a:t>
            </a:r>
          </a:p>
          <a:p>
            <a:pPr marL="228600" indent="-2286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D. Faccenda</a:t>
            </a:r>
          </a:p>
          <a:p>
            <a:pPr marL="228600" indent="-2286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A. Guarnieri </a:t>
            </a:r>
          </a:p>
        </p:txBody>
      </p:sp>
      <p:sp>
        <p:nvSpPr>
          <p:cNvPr id="2077" name="Rectangle 433"/>
          <p:cNvSpPr>
            <a:spLocks noChangeArrowheads="1"/>
          </p:cNvSpPr>
          <p:nvPr/>
        </p:nvSpPr>
        <p:spPr bwMode="auto">
          <a:xfrm>
            <a:off x="33954" y="39064"/>
            <a:ext cx="406965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it-IT" sz="900" b="1" dirty="0">
                <a:latin typeface="Bookman Old Style" pitchFamily="18" charset="0"/>
              </a:rPr>
              <a:t>ORGANIGRAMMA </a:t>
            </a:r>
          </a:p>
          <a:p>
            <a:r>
              <a:rPr lang="it-IT" sz="900" b="1" dirty="0">
                <a:latin typeface="Bookman Old Style" pitchFamily="18" charset="0"/>
              </a:rPr>
              <a:t>DIREZIONE ORGANISMO PAGATORE REGIONALE LOMBARDIA al  01.11.2024  </a:t>
            </a:r>
          </a:p>
        </p:txBody>
      </p:sp>
      <p:sp>
        <p:nvSpPr>
          <p:cNvPr id="2121" name="Rectangle 130"/>
          <p:cNvSpPr>
            <a:spLocks noChangeAspect="1" noChangeArrowheads="1"/>
          </p:cNvSpPr>
          <p:nvPr/>
        </p:nvSpPr>
        <p:spPr bwMode="auto">
          <a:xfrm>
            <a:off x="3287053" y="2737172"/>
            <a:ext cx="1108857" cy="37495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err="1">
                <a:latin typeface="+mj-lt"/>
                <a:cs typeface="Arial" pitchFamily="34" charset="0"/>
              </a:rPr>
              <a:t>N</a:t>
            </a:r>
            <a:r>
              <a:rPr lang="it-IT" sz="900">
                <a:latin typeface="+mj-lt"/>
                <a:cs typeface="Arial" pitchFamily="34" charset="0"/>
              </a:rPr>
              <a:t>. Lesi</a:t>
            </a:r>
            <a:endParaRPr lang="it-IT" sz="900" dirty="0">
              <a:latin typeface="+mj-lt"/>
              <a:cs typeface="Arial" pitchFamily="34" charset="0"/>
            </a:endParaRPr>
          </a:p>
          <a:p>
            <a:pPr algn="ctr">
              <a:defRPr/>
            </a:pPr>
            <a:r>
              <a:rPr lang="it-IT" sz="900" dirty="0">
                <a:latin typeface="+mj-lt"/>
                <a:cs typeface="Arial" pitchFamily="34" charset="0"/>
              </a:rPr>
              <a:t>V. Mor </a:t>
            </a:r>
          </a:p>
        </p:txBody>
      </p:sp>
      <p:sp>
        <p:nvSpPr>
          <p:cNvPr id="110" name="Rectangle 707"/>
          <p:cNvSpPr>
            <a:spLocks noChangeArrowheads="1"/>
          </p:cNvSpPr>
          <p:nvPr/>
        </p:nvSpPr>
        <p:spPr bwMode="auto">
          <a:xfrm>
            <a:off x="7317111" y="541161"/>
            <a:ext cx="1224000" cy="6128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b="1" dirty="0">
                <a:solidFill>
                  <a:schemeClr val="tx1"/>
                </a:solidFill>
                <a:latin typeface="+mj-lt"/>
                <a:cs typeface="Arial" pitchFamily="34" charset="0"/>
              </a:rPr>
              <a:t>ARIA </a:t>
            </a:r>
            <a:r>
              <a:rPr lang="it-IT" sz="900" b="1" dirty="0">
                <a:latin typeface="+mj-lt"/>
                <a:cs typeface="Arial" pitchFamily="34" charset="0"/>
              </a:rPr>
              <a:t>S.P.A.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>
                <a:latin typeface="+mj-lt"/>
                <a:cs typeface="Arial" pitchFamily="34" charset="0"/>
              </a:rPr>
              <a:t>G. Scaccabarozzi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i="1" dirty="0">
                <a:latin typeface="+mj-lt"/>
                <a:cs typeface="Arial" pitchFamily="34" charset="0"/>
              </a:rPr>
              <a:t>dirigente</a:t>
            </a:r>
            <a:endParaRPr lang="it-IT" sz="900" dirty="0">
              <a:latin typeface="+mj-lt"/>
              <a:cs typeface="Arial" pitchFamily="34" charset="0"/>
            </a:endParaRPr>
          </a:p>
        </p:txBody>
      </p:sp>
      <p:sp>
        <p:nvSpPr>
          <p:cNvPr id="78" name="Rectangle 372"/>
          <p:cNvSpPr>
            <a:spLocks noChangeAspect="1" noChangeArrowheads="1"/>
          </p:cNvSpPr>
          <p:nvPr/>
        </p:nvSpPr>
        <p:spPr bwMode="auto">
          <a:xfrm>
            <a:off x="7667968" y="4600075"/>
            <a:ext cx="1232415" cy="68254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b="1" dirty="0"/>
              <a:t>Contabilizzazione </a:t>
            </a:r>
          </a:p>
          <a:p>
            <a:pPr algn="ctr">
              <a:defRPr/>
            </a:pPr>
            <a:r>
              <a:rPr lang="it-IT" sz="900" b="1" dirty="0"/>
              <a:t>Spese fondi agricoli e </a:t>
            </a:r>
          </a:p>
          <a:p>
            <a:pPr algn="ctr">
              <a:defRPr/>
            </a:pPr>
            <a:r>
              <a:rPr lang="it-IT" sz="900" b="1" dirty="0"/>
              <a:t>presidio flussi finanziari</a:t>
            </a:r>
          </a:p>
          <a:p>
            <a:pPr algn="ctr">
              <a:defRPr/>
            </a:pPr>
            <a:r>
              <a:rPr lang="it-IT" sz="900" dirty="0"/>
              <a:t>A. Bianchi</a:t>
            </a:r>
          </a:p>
          <a:p>
            <a:pPr algn="ctr">
              <a:defRPr/>
            </a:pPr>
            <a:r>
              <a:rPr lang="it-IT" sz="900" i="1" dirty="0"/>
              <a:t>Posizione Organizzativa</a:t>
            </a:r>
          </a:p>
        </p:txBody>
      </p:sp>
      <p:sp>
        <p:nvSpPr>
          <p:cNvPr id="79" name="Rectangle 493"/>
          <p:cNvSpPr>
            <a:spLocks noChangeAspect="1" noChangeArrowheads="1"/>
          </p:cNvSpPr>
          <p:nvPr/>
        </p:nvSpPr>
        <p:spPr bwMode="auto">
          <a:xfrm>
            <a:off x="6128196" y="4666297"/>
            <a:ext cx="1314591" cy="68254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dirty="0"/>
              <a:t>S. Giorgi</a:t>
            </a:r>
          </a:p>
          <a:p>
            <a:pPr algn="ctr">
              <a:defRPr/>
            </a:pPr>
            <a:r>
              <a:rPr lang="it-IT" sz="900" dirty="0"/>
              <a:t>G. Lammendola </a:t>
            </a:r>
          </a:p>
          <a:p>
            <a:pPr algn="ctr">
              <a:defRPr/>
            </a:pPr>
            <a:r>
              <a:rPr lang="it-IT" sz="900" dirty="0"/>
              <a:t>P. Merlo</a:t>
            </a:r>
          </a:p>
        </p:txBody>
      </p:sp>
      <p:sp>
        <p:nvSpPr>
          <p:cNvPr id="83" name="Rectangle 518"/>
          <p:cNvSpPr>
            <a:spLocks noChangeArrowheads="1"/>
          </p:cNvSpPr>
          <p:nvPr/>
        </p:nvSpPr>
        <p:spPr bwMode="auto">
          <a:xfrm>
            <a:off x="366232" y="5958313"/>
            <a:ext cx="1254345" cy="76266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b="1" dirty="0"/>
              <a:t>Gestione Sviluppo </a:t>
            </a:r>
          </a:p>
          <a:p>
            <a:pPr algn="ctr">
              <a:defRPr/>
            </a:pPr>
            <a:r>
              <a:rPr lang="it-IT" sz="900" b="1" dirty="0"/>
              <a:t>Rurale – Misure </a:t>
            </a:r>
          </a:p>
          <a:p>
            <a:pPr algn="ctr">
              <a:defRPr/>
            </a:pPr>
            <a:r>
              <a:rPr lang="it-IT" sz="900" b="1" dirty="0"/>
              <a:t>a superficie</a:t>
            </a:r>
          </a:p>
          <a:p>
            <a:pPr algn="ctr">
              <a:defRPr/>
            </a:pPr>
            <a:r>
              <a:rPr lang="it-IT" sz="900" dirty="0"/>
              <a:t>B. Capurso</a:t>
            </a:r>
          </a:p>
          <a:p>
            <a:pPr algn="ctr">
              <a:defRPr/>
            </a:pPr>
            <a:r>
              <a:rPr lang="it-IT" sz="900" i="1" dirty="0"/>
              <a:t>Posizione Organizzativa</a:t>
            </a:r>
          </a:p>
        </p:txBody>
      </p:sp>
      <p:sp>
        <p:nvSpPr>
          <p:cNvPr id="84" name="Rectangle 707"/>
          <p:cNvSpPr>
            <a:spLocks noChangeArrowheads="1"/>
          </p:cNvSpPr>
          <p:nvPr/>
        </p:nvSpPr>
        <p:spPr bwMode="auto">
          <a:xfrm>
            <a:off x="1739526" y="5959489"/>
            <a:ext cx="1384855" cy="78187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dirty="0"/>
              <a:t>P.M. Agatea</a:t>
            </a:r>
          </a:p>
          <a:p>
            <a:pPr algn="ctr">
              <a:defRPr/>
            </a:pPr>
            <a:r>
              <a:rPr lang="it-IT" sz="900" dirty="0"/>
              <a:t>S. Croci</a:t>
            </a:r>
          </a:p>
          <a:p>
            <a:pPr algn="ctr">
              <a:defRPr/>
            </a:pPr>
            <a:r>
              <a:rPr lang="it-IT" sz="900" dirty="0"/>
              <a:t>M. Montano</a:t>
            </a:r>
          </a:p>
          <a:p>
            <a:pPr algn="ctr">
              <a:defRPr/>
            </a:pPr>
            <a:r>
              <a:rPr lang="it-IT" sz="900" dirty="0"/>
              <a:t>F.L. Scaglioni</a:t>
            </a:r>
          </a:p>
        </p:txBody>
      </p:sp>
      <p:sp>
        <p:nvSpPr>
          <p:cNvPr id="77" name="Rectangle 165"/>
          <p:cNvSpPr>
            <a:spLocks noChangeAspect="1" noChangeArrowheads="1"/>
          </p:cNvSpPr>
          <p:nvPr/>
        </p:nvSpPr>
        <p:spPr bwMode="auto">
          <a:xfrm>
            <a:off x="6079837" y="1377454"/>
            <a:ext cx="2813917" cy="5667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b="1" dirty="0"/>
              <a:t>Contabilizzazione Pagamenti FEAGA e FEASR </a:t>
            </a:r>
          </a:p>
          <a:p>
            <a:pPr algn="ctr">
              <a:defRPr/>
            </a:pPr>
            <a:r>
              <a:rPr lang="it-IT" sz="900" b="1" dirty="0"/>
              <a:t>Condizionalità e Sistema Informativo OPR</a:t>
            </a:r>
          </a:p>
          <a:p>
            <a:pPr algn="ctr">
              <a:defRPr/>
            </a:pPr>
            <a:r>
              <a:rPr lang="it-IT" sz="900" dirty="0"/>
              <a:t>Marco Vignati</a:t>
            </a:r>
          </a:p>
          <a:p>
            <a:pPr algn="ctr">
              <a:defRPr/>
            </a:pPr>
            <a:r>
              <a:rPr lang="it-IT" sz="900" i="1" dirty="0"/>
              <a:t>Dirigente interim</a:t>
            </a:r>
          </a:p>
        </p:txBody>
      </p:sp>
      <p:sp>
        <p:nvSpPr>
          <p:cNvPr id="80" name="Rectangle 173"/>
          <p:cNvSpPr>
            <a:spLocks noChangeArrowheads="1"/>
          </p:cNvSpPr>
          <p:nvPr/>
        </p:nvSpPr>
        <p:spPr bwMode="auto">
          <a:xfrm>
            <a:off x="7642438" y="2890374"/>
            <a:ext cx="1241580" cy="6154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b="1" dirty="0"/>
              <a:t>Condizionalità</a:t>
            </a:r>
          </a:p>
          <a:p>
            <a:pPr algn="ctr">
              <a:defRPr/>
            </a:pPr>
            <a:r>
              <a:rPr lang="it-IT" sz="900" dirty="0"/>
              <a:t>C. Gatti</a:t>
            </a:r>
            <a:endParaRPr lang="it-IT" sz="900" i="1" dirty="0"/>
          </a:p>
          <a:p>
            <a:pPr algn="ctr">
              <a:defRPr/>
            </a:pPr>
            <a:r>
              <a:rPr lang="it-IT" sz="900" i="1" dirty="0"/>
              <a:t>Posizione Organizzativa</a:t>
            </a:r>
            <a:endParaRPr lang="it-IT" sz="900" dirty="0"/>
          </a:p>
        </p:txBody>
      </p:sp>
      <p:sp>
        <p:nvSpPr>
          <p:cNvPr id="81" name="Rectangle 186"/>
          <p:cNvSpPr>
            <a:spLocks noChangeAspect="1" noChangeArrowheads="1"/>
          </p:cNvSpPr>
          <p:nvPr/>
        </p:nvSpPr>
        <p:spPr bwMode="auto">
          <a:xfrm>
            <a:off x="6121810" y="2890374"/>
            <a:ext cx="1318487" cy="6198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E. Leschanz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C. Magri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S. Panzini</a:t>
            </a:r>
          </a:p>
        </p:txBody>
      </p:sp>
      <p:sp>
        <p:nvSpPr>
          <p:cNvPr id="82" name="Rectangle 372"/>
          <p:cNvSpPr>
            <a:spLocks noChangeAspect="1" noChangeArrowheads="1"/>
          </p:cNvSpPr>
          <p:nvPr/>
        </p:nvSpPr>
        <p:spPr bwMode="auto">
          <a:xfrm>
            <a:off x="7615694" y="3847072"/>
            <a:ext cx="1384343" cy="57401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700" b="1" dirty="0"/>
              <a:t> </a:t>
            </a:r>
            <a:r>
              <a:rPr lang="it-IT" sz="900" b="1" dirty="0"/>
              <a:t>Sistema Informativo,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b="1" dirty="0"/>
              <a:t> Sicurezza  Informatica e FA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G. De Ferrari</a:t>
            </a:r>
          </a:p>
          <a:p>
            <a:pPr algn="ctr">
              <a:defRPr/>
            </a:pPr>
            <a:r>
              <a:rPr lang="it-IT" sz="900" i="1" dirty="0"/>
              <a:t>Posizione Organizzativa</a:t>
            </a:r>
          </a:p>
        </p:txBody>
      </p:sp>
      <p:sp>
        <p:nvSpPr>
          <p:cNvPr id="85" name="Rectangle 493"/>
          <p:cNvSpPr>
            <a:spLocks noChangeAspect="1" noChangeArrowheads="1"/>
          </p:cNvSpPr>
          <p:nvPr/>
        </p:nvSpPr>
        <p:spPr bwMode="auto">
          <a:xfrm>
            <a:off x="6119404" y="3680593"/>
            <a:ext cx="1314591" cy="92837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S. Ceppitelli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R. Motta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I.U. Palloni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M. Santi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F. Tunesi</a:t>
            </a:r>
          </a:p>
        </p:txBody>
      </p:sp>
      <p:sp>
        <p:nvSpPr>
          <p:cNvPr id="113" name="Rectangle 165"/>
          <p:cNvSpPr>
            <a:spLocks noChangeAspect="1" noChangeArrowheads="1"/>
          </p:cNvSpPr>
          <p:nvPr/>
        </p:nvSpPr>
        <p:spPr bwMode="auto">
          <a:xfrm>
            <a:off x="3334054" y="3744945"/>
            <a:ext cx="2547351" cy="5619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b="1" dirty="0"/>
              <a:t>Esecuzione Pagamenti</a:t>
            </a:r>
          </a:p>
          <a:p>
            <a:pPr algn="ctr">
              <a:defRPr/>
            </a:pPr>
            <a:r>
              <a:rPr lang="it-IT" sz="900" dirty="0"/>
              <a:t>Rosella Bolis</a:t>
            </a:r>
          </a:p>
          <a:p>
            <a:pPr algn="ctr">
              <a:defRPr/>
            </a:pPr>
            <a:r>
              <a:rPr lang="it-IT" sz="900" dirty="0"/>
              <a:t> </a:t>
            </a:r>
            <a:r>
              <a:rPr lang="it-IT" sz="900" i="1" dirty="0"/>
              <a:t>Dirigente</a:t>
            </a:r>
          </a:p>
        </p:txBody>
      </p:sp>
      <p:sp>
        <p:nvSpPr>
          <p:cNvPr id="114" name="Rectangle 372"/>
          <p:cNvSpPr>
            <a:spLocks noChangeAspect="1" noChangeArrowheads="1"/>
          </p:cNvSpPr>
          <p:nvPr/>
        </p:nvSpPr>
        <p:spPr bwMode="auto">
          <a:xfrm>
            <a:off x="3388253" y="4561316"/>
            <a:ext cx="1152128" cy="52687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800" b="1" dirty="0"/>
              <a:t> </a:t>
            </a:r>
            <a:r>
              <a:rPr lang="it-IT" sz="900" b="1" dirty="0"/>
              <a:t>Esecuzione Pagamenti </a:t>
            </a:r>
          </a:p>
          <a:p>
            <a:pPr algn="ctr">
              <a:defRPr/>
            </a:pPr>
            <a:r>
              <a:rPr lang="it-IT" sz="900" b="1" dirty="0"/>
              <a:t>FEASR/FEAGA</a:t>
            </a:r>
          </a:p>
          <a:p>
            <a:pPr algn="ctr">
              <a:defRPr/>
            </a:pPr>
            <a:r>
              <a:rPr lang="it-IT" sz="900" dirty="0"/>
              <a:t>G. A. C. Carlucci</a:t>
            </a:r>
          </a:p>
          <a:p>
            <a:pPr algn="ctr">
              <a:defRPr/>
            </a:pPr>
            <a:r>
              <a:rPr lang="it-IT" sz="900" i="1" dirty="0"/>
              <a:t>Posizione Organizzativa</a:t>
            </a:r>
          </a:p>
        </p:txBody>
      </p:sp>
      <p:sp>
        <p:nvSpPr>
          <p:cNvPr id="115" name="Rectangle 493"/>
          <p:cNvSpPr>
            <a:spLocks noChangeAspect="1" noChangeArrowheads="1"/>
          </p:cNvSpPr>
          <p:nvPr/>
        </p:nvSpPr>
        <p:spPr bwMode="auto">
          <a:xfrm>
            <a:off x="3382172" y="5313765"/>
            <a:ext cx="1164290" cy="44314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dirty="0"/>
              <a:t>L. Colombo</a:t>
            </a:r>
          </a:p>
          <a:p>
            <a:pPr algn="ctr">
              <a:defRPr/>
            </a:pPr>
            <a:r>
              <a:rPr lang="it-IT" sz="900" dirty="0"/>
              <a:t>L. Ferreri</a:t>
            </a:r>
          </a:p>
        </p:txBody>
      </p:sp>
      <p:sp>
        <p:nvSpPr>
          <p:cNvPr id="120" name="Rectangle 493"/>
          <p:cNvSpPr>
            <a:spLocks noChangeAspect="1" noChangeArrowheads="1"/>
          </p:cNvSpPr>
          <p:nvPr/>
        </p:nvSpPr>
        <p:spPr bwMode="auto">
          <a:xfrm>
            <a:off x="4670075" y="4561315"/>
            <a:ext cx="1183268" cy="52687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b="1" dirty="0"/>
              <a:t>Segreteria</a:t>
            </a:r>
          </a:p>
          <a:p>
            <a:pPr algn="ctr">
              <a:defRPr/>
            </a:pPr>
            <a:r>
              <a:rPr lang="it-IT" sz="900" dirty="0"/>
              <a:t>E. Bandini</a:t>
            </a:r>
          </a:p>
        </p:txBody>
      </p:sp>
      <p:cxnSp>
        <p:nvCxnSpPr>
          <p:cNvPr id="129" name="Connettore 1 128"/>
          <p:cNvCxnSpPr>
            <a:cxnSpLocks/>
            <a:stCxn id="2060" idx="3"/>
          </p:cNvCxnSpPr>
          <p:nvPr/>
        </p:nvCxnSpPr>
        <p:spPr>
          <a:xfrm flipV="1">
            <a:off x="1625642" y="4495171"/>
            <a:ext cx="127687" cy="21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1 129"/>
          <p:cNvCxnSpPr>
            <a:cxnSpLocks/>
          </p:cNvCxnSpPr>
          <p:nvPr/>
        </p:nvCxnSpPr>
        <p:spPr>
          <a:xfrm>
            <a:off x="1620577" y="6221750"/>
            <a:ext cx="1119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1 130"/>
          <p:cNvCxnSpPr>
            <a:cxnSpLocks/>
            <a:stCxn id="2057" idx="3"/>
            <a:endCxn id="2057" idx="3"/>
          </p:cNvCxnSpPr>
          <p:nvPr/>
        </p:nvCxnSpPr>
        <p:spPr>
          <a:xfrm>
            <a:off x="1676466" y="292401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cxnSpLocks/>
            <a:stCxn id="83" idx="1"/>
            <a:endCxn id="83" idx="1"/>
          </p:cNvCxnSpPr>
          <p:nvPr/>
        </p:nvCxnSpPr>
        <p:spPr>
          <a:xfrm>
            <a:off x="366232" y="633964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nettore 1 289"/>
          <p:cNvCxnSpPr>
            <a:cxnSpLocks/>
            <a:stCxn id="83" idx="1"/>
          </p:cNvCxnSpPr>
          <p:nvPr/>
        </p:nvCxnSpPr>
        <p:spPr>
          <a:xfrm flipH="1">
            <a:off x="236540" y="6339646"/>
            <a:ext cx="1296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nettore 1 291"/>
          <p:cNvCxnSpPr>
            <a:cxnSpLocks/>
          </p:cNvCxnSpPr>
          <p:nvPr/>
        </p:nvCxnSpPr>
        <p:spPr>
          <a:xfrm flipH="1" flipV="1">
            <a:off x="231477" y="1628802"/>
            <a:ext cx="5063" cy="4710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1 143"/>
          <p:cNvCxnSpPr>
            <a:cxnSpLocks/>
            <a:stCxn id="24" idx="1"/>
          </p:cNvCxnSpPr>
          <p:nvPr/>
        </p:nvCxnSpPr>
        <p:spPr>
          <a:xfrm flipH="1">
            <a:off x="231474" y="5399424"/>
            <a:ext cx="134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1 144"/>
          <p:cNvCxnSpPr>
            <a:cxnSpLocks/>
            <a:stCxn id="2060" idx="1"/>
          </p:cNvCxnSpPr>
          <p:nvPr/>
        </p:nvCxnSpPr>
        <p:spPr>
          <a:xfrm flipH="1" flipV="1">
            <a:off x="213883" y="4497303"/>
            <a:ext cx="17003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1 145"/>
          <p:cNvCxnSpPr>
            <a:cxnSpLocks/>
            <a:stCxn id="2058" idx="1"/>
          </p:cNvCxnSpPr>
          <p:nvPr/>
        </p:nvCxnSpPr>
        <p:spPr>
          <a:xfrm flipH="1" flipV="1">
            <a:off x="210536" y="3700797"/>
            <a:ext cx="180252" cy="4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1 146"/>
          <p:cNvCxnSpPr>
            <a:cxnSpLocks/>
            <a:stCxn id="2057" idx="1"/>
          </p:cNvCxnSpPr>
          <p:nvPr/>
        </p:nvCxnSpPr>
        <p:spPr>
          <a:xfrm flipH="1">
            <a:off x="237162" y="2924014"/>
            <a:ext cx="1536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1 155"/>
          <p:cNvCxnSpPr>
            <a:cxnSpLocks/>
            <a:stCxn id="2051" idx="2"/>
            <a:endCxn id="2052" idx="0"/>
          </p:cNvCxnSpPr>
          <p:nvPr/>
        </p:nvCxnSpPr>
        <p:spPr>
          <a:xfrm>
            <a:off x="5339899" y="1930846"/>
            <a:ext cx="3856" cy="1690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nettore 1 303"/>
          <p:cNvCxnSpPr>
            <a:cxnSpLocks/>
          </p:cNvCxnSpPr>
          <p:nvPr/>
        </p:nvCxnSpPr>
        <p:spPr>
          <a:xfrm>
            <a:off x="9082082" y="1610721"/>
            <a:ext cx="0" cy="33306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Connettore 1 314"/>
          <p:cNvCxnSpPr>
            <a:cxnSpLocks/>
          </p:cNvCxnSpPr>
          <p:nvPr/>
        </p:nvCxnSpPr>
        <p:spPr>
          <a:xfrm>
            <a:off x="1826096" y="1212642"/>
            <a:ext cx="1949927" cy="152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1 175"/>
          <p:cNvCxnSpPr/>
          <p:nvPr/>
        </p:nvCxnSpPr>
        <p:spPr>
          <a:xfrm flipV="1">
            <a:off x="3851920" y="1278188"/>
            <a:ext cx="0" cy="1467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1 85"/>
          <p:cNvCxnSpPr/>
          <p:nvPr/>
        </p:nvCxnSpPr>
        <p:spPr>
          <a:xfrm flipH="1">
            <a:off x="231474" y="1628800"/>
            <a:ext cx="2412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1 194"/>
          <p:cNvCxnSpPr>
            <a:stCxn id="2056" idx="0"/>
          </p:cNvCxnSpPr>
          <p:nvPr/>
        </p:nvCxnSpPr>
        <p:spPr>
          <a:xfrm flipV="1">
            <a:off x="1826096" y="1205250"/>
            <a:ext cx="0" cy="119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1" name="Connettore 1 2130"/>
          <p:cNvCxnSpPr/>
          <p:nvPr/>
        </p:nvCxnSpPr>
        <p:spPr>
          <a:xfrm>
            <a:off x="7600289" y="527817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1 210"/>
          <p:cNvCxnSpPr>
            <a:cxnSpLocks/>
            <a:stCxn id="114" idx="2"/>
          </p:cNvCxnSpPr>
          <p:nvPr/>
        </p:nvCxnSpPr>
        <p:spPr>
          <a:xfrm>
            <a:off x="3964317" y="5088194"/>
            <a:ext cx="0" cy="225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>
            <a:cxnSpLocks/>
            <a:stCxn id="2058" idx="3"/>
            <a:endCxn id="20" idx="1"/>
          </p:cNvCxnSpPr>
          <p:nvPr/>
        </p:nvCxnSpPr>
        <p:spPr>
          <a:xfrm>
            <a:off x="1676466" y="3701251"/>
            <a:ext cx="79779" cy="35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1 70"/>
          <p:cNvCxnSpPr>
            <a:cxnSpLocks/>
          </p:cNvCxnSpPr>
          <p:nvPr/>
        </p:nvCxnSpPr>
        <p:spPr>
          <a:xfrm flipV="1">
            <a:off x="5334807" y="1239341"/>
            <a:ext cx="0" cy="1715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9" name="Connettore 1 2058"/>
          <p:cNvCxnSpPr/>
          <p:nvPr/>
        </p:nvCxnSpPr>
        <p:spPr>
          <a:xfrm flipV="1">
            <a:off x="5494412" y="1221143"/>
            <a:ext cx="2317948" cy="7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7" name="Connettore 1 2066"/>
          <p:cNvCxnSpPr/>
          <p:nvPr/>
        </p:nvCxnSpPr>
        <p:spPr>
          <a:xfrm>
            <a:off x="7897429" y="126412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9" name="Connettore 1 2068"/>
          <p:cNvCxnSpPr/>
          <p:nvPr/>
        </p:nvCxnSpPr>
        <p:spPr>
          <a:xfrm flipV="1">
            <a:off x="7812360" y="1206184"/>
            <a:ext cx="0" cy="119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2" name="Connettore 1 2071"/>
          <p:cNvCxnSpPr/>
          <p:nvPr/>
        </p:nvCxnSpPr>
        <p:spPr>
          <a:xfrm>
            <a:off x="7812360" y="1255987"/>
            <a:ext cx="0" cy="1310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>
            <a:cxnSpLocks/>
            <a:stCxn id="80" idx="3"/>
          </p:cNvCxnSpPr>
          <p:nvPr/>
        </p:nvCxnSpPr>
        <p:spPr>
          <a:xfrm>
            <a:off x="8884018" y="3198087"/>
            <a:ext cx="2066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60"/>
          <p:cNvCxnSpPr>
            <a:cxnSpLocks/>
            <a:stCxn id="82" idx="3"/>
          </p:cNvCxnSpPr>
          <p:nvPr/>
        </p:nvCxnSpPr>
        <p:spPr>
          <a:xfrm>
            <a:off x="9000037" y="4134078"/>
            <a:ext cx="87714" cy="1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1 74"/>
          <p:cNvCxnSpPr>
            <a:cxnSpLocks/>
            <a:endCxn id="114" idx="0"/>
          </p:cNvCxnSpPr>
          <p:nvPr/>
        </p:nvCxnSpPr>
        <p:spPr>
          <a:xfrm>
            <a:off x="3964317" y="4319843"/>
            <a:ext cx="0" cy="2414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1 89"/>
          <p:cNvCxnSpPr>
            <a:cxnSpLocks/>
            <a:endCxn id="120" idx="0"/>
          </p:cNvCxnSpPr>
          <p:nvPr/>
        </p:nvCxnSpPr>
        <p:spPr>
          <a:xfrm>
            <a:off x="5261709" y="4319843"/>
            <a:ext cx="0" cy="2414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cxnSpLocks/>
            <a:stCxn id="78" idx="3"/>
          </p:cNvCxnSpPr>
          <p:nvPr/>
        </p:nvCxnSpPr>
        <p:spPr>
          <a:xfrm>
            <a:off x="8900383" y="4941349"/>
            <a:ext cx="1723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nettore 1 288"/>
          <p:cNvCxnSpPr>
            <a:cxnSpLocks/>
            <a:stCxn id="81" idx="3"/>
            <a:endCxn id="80" idx="1"/>
          </p:cNvCxnSpPr>
          <p:nvPr/>
        </p:nvCxnSpPr>
        <p:spPr>
          <a:xfrm flipV="1">
            <a:off x="7440297" y="3198087"/>
            <a:ext cx="202141" cy="22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ttore 1 295"/>
          <p:cNvCxnSpPr>
            <a:cxnSpLocks/>
            <a:endCxn id="78" idx="1"/>
          </p:cNvCxnSpPr>
          <p:nvPr/>
        </p:nvCxnSpPr>
        <p:spPr>
          <a:xfrm>
            <a:off x="7433995" y="4941348"/>
            <a:ext cx="23397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8" name="Connettore 1 2117"/>
          <p:cNvCxnSpPr/>
          <p:nvPr/>
        </p:nvCxnSpPr>
        <p:spPr>
          <a:xfrm flipH="1">
            <a:off x="8900383" y="1609897"/>
            <a:ext cx="1723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1 152"/>
          <p:cNvCxnSpPr>
            <a:stCxn id="2055" idx="2"/>
          </p:cNvCxnSpPr>
          <p:nvPr/>
        </p:nvCxnSpPr>
        <p:spPr>
          <a:xfrm>
            <a:off x="6274289" y="1149765"/>
            <a:ext cx="0" cy="713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1 157"/>
          <p:cNvCxnSpPr/>
          <p:nvPr/>
        </p:nvCxnSpPr>
        <p:spPr>
          <a:xfrm flipV="1">
            <a:off x="7164288" y="900467"/>
            <a:ext cx="0" cy="328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1 161"/>
          <p:cNvCxnSpPr/>
          <p:nvPr/>
        </p:nvCxnSpPr>
        <p:spPr>
          <a:xfrm>
            <a:off x="7164288" y="893063"/>
            <a:ext cx="1528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1 66">
            <a:extLst>
              <a:ext uri="{FF2B5EF4-FFF2-40B4-BE49-F238E27FC236}">
                <a16:creationId xmlns:a16="http://schemas.microsoft.com/office/drawing/2014/main" id="{D2794171-5295-4F9C-9BDA-D1FDAA1AE695}"/>
              </a:ext>
            </a:extLst>
          </p:cNvPr>
          <p:cNvCxnSpPr>
            <a:cxnSpLocks/>
          </p:cNvCxnSpPr>
          <p:nvPr/>
        </p:nvCxnSpPr>
        <p:spPr>
          <a:xfrm flipH="1" flipV="1">
            <a:off x="4644008" y="1268760"/>
            <a:ext cx="9403" cy="24667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0">
            <a:extLst>
              <a:ext uri="{FF2B5EF4-FFF2-40B4-BE49-F238E27FC236}">
                <a16:creationId xmlns:a16="http://schemas.microsoft.com/office/drawing/2014/main" id="{82EEF2DB-3942-A530-684E-CE4AAA0852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80931" y="2031643"/>
            <a:ext cx="1118259" cy="5200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it-IT" sz="900" b="1" dirty="0">
                <a:latin typeface="+mj-lt"/>
                <a:cs typeface="Arial" pitchFamily="34" charset="0"/>
              </a:rPr>
              <a:t>Giuridico e contenzioso </a:t>
            </a:r>
          </a:p>
          <a:p>
            <a:pPr algn="ctr">
              <a:defRPr/>
            </a:pPr>
            <a:r>
              <a:rPr lang="it-IT" sz="900" dirty="0">
                <a:latin typeface="+mj-lt"/>
                <a:cs typeface="Arial" pitchFamily="34" charset="0"/>
              </a:rPr>
              <a:t>A.G. Carcea </a:t>
            </a:r>
          </a:p>
          <a:p>
            <a:pPr algn="ctr">
              <a:defRPr/>
            </a:pPr>
            <a:r>
              <a:rPr lang="it-IT" sz="900" dirty="0">
                <a:latin typeface="+mj-lt"/>
                <a:cs typeface="Arial" pitchFamily="34" charset="0"/>
              </a:rPr>
              <a:t>S. Grassi</a:t>
            </a:r>
          </a:p>
          <a:p>
            <a:pPr algn="ctr">
              <a:defRPr/>
            </a:pPr>
            <a:r>
              <a:rPr lang="it-IT" sz="900" dirty="0">
                <a:latin typeface="+mj-lt"/>
                <a:cs typeface="Arial" pitchFamily="34" charset="0"/>
              </a:rPr>
              <a:t>F.R. Romano</a:t>
            </a:r>
          </a:p>
        </p:txBody>
      </p:sp>
      <p:cxnSp>
        <p:nvCxnSpPr>
          <p:cNvPr id="12" name="Connettore a gomito 11">
            <a:extLst>
              <a:ext uri="{FF2B5EF4-FFF2-40B4-BE49-F238E27FC236}">
                <a16:creationId xmlns:a16="http://schemas.microsoft.com/office/drawing/2014/main" id="{FE409B42-7048-55AB-C599-D82FF4802129}"/>
              </a:ext>
            </a:extLst>
          </p:cNvPr>
          <p:cNvCxnSpPr>
            <a:cxnSpLocks/>
          </p:cNvCxnSpPr>
          <p:nvPr/>
        </p:nvCxnSpPr>
        <p:spPr>
          <a:xfrm rot="5400000">
            <a:off x="3648783" y="1992454"/>
            <a:ext cx="1673198" cy="17818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a gomito 16">
            <a:extLst>
              <a:ext uri="{FF2B5EF4-FFF2-40B4-BE49-F238E27FC236}">
                <a16:creationId xmlns:a16="http://schemas.microsoft.com/office/drawing/2014/main" id="{E3A1C253-AEB6-3585-9FE3-9B7025EFEB98}"/>
              </a:ext>
            </a:extLst>
          </p:cNvPr>
          <p:cNvCxnSpPr>
            <a:cxnSpLocks/>
            <a:stCxn id="2" idx="3"/>
          </p:cNvCxnSpPr>
          <p:nvPr/>
        </p:nvCxnSpPr>
        <p:spPr>
          <a:xfrm flipV="1">
            <a:off x="4399190" y="1268761"/>
            <a:ext cx="116839" cy="102289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4" name="Connettore 1 288">
            <a:extLst>
              <a:ext uri="{FF2B5EF4-FFF2-40B4-BE49-F238E27FC236}">
                <a16:creationId xmlns:a16="http://schemas.microsoft.com/office/drawing/2014/main" id="{85976D70-5C50-AA53-96ED-0B636120B4B2}"/>
              </a:ext>
            </a:extLst>
          </p:cNvPr>
          <p:cNvCxnSpPr>
            <a:cxnSpLocks/>
          </p:cNvCxnSpPr>
          <p:nvPr/>
        </p:nvCxnSpPr>
        <p:spPr>
          <a:xfrm flipV="1">
            <a:off x="7433995" y="4142345"/>
            <a:ext cx="181699" cy="107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0" name="Connettore 1 87">
            <a:extLst>
              <a:ext uri="{FF2B5EF4-FFF2-40B4-BE49-F238E27FC236}">
                <a16:creationId xmlns:a16="http://schemas.microsoft.com/office/drawing/2014/main" id="{7DCE1AE9-069E-75DC-DB98-E3EEE2644ACC}"/>
              </a:ext>
            </a:extLst>
          </p:cNvPr>
          <p:cNvCxnSpPr>
            <a:cxnSpLocks/>
            <a:endCxn id="19" idx="1"/>
          </p:cNvCxnSpPr>
          <p:nvPr/>
        </p:nvCxnSpPr>
        <p:spPr>
          <a:xfrm flipV="1">
            <a:off x="1683786" y="2896380"/>
            <a:ext cx="71550" cy="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186">
            <a:extLst>
              <a:ext uri="{FF2B5EF4-FFF2-40B4-BE49-F238E27FC236}">
                <a16:creationId xmlns:a16="http://schemas.microsoft.com/office/drawing/2014/main" id="{AAE5EABB-6441-4091-C7A1-1D2A9D5745D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41950" y="2065659"/>
            <a:ext cx="1232177" cy="6198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b="1" dirty="0"/>
              <a:t>Segreteria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dirty="0"/>
              <a:t>S. Favata</a:t>
            </a:r>
          </a:p>
        </p:txBody>
      </p:sp>
      <p:cxnSp>
        <p:nvCxnSpPr>
          <p:cNvPr id="7" name="Connettore 1 58">
            <a:extLst>
              <a:ext uri="{FF2B5EF4-FFF2-40B4-BE49-F238E27FC236}">
                <a16:creationId xmlns:a16="http://schemas.microsoft.com/office/drawing/2014/main" id="{928EFDF5-49EB-B0B2-336C-EE12439B6172}"/>
              </a:ext>
            </a:extLst>
          </p:cNvPr>
          <p:cNvCxnSpPr>
            <a:cxnSpLocks/>
          </p:cNvCxnSpPr>
          <p:nvPr/>
        </p:nvCxnSpPr>
        <p:spPr>
          <a:xfrm>
            <a:off x="8866063" y="2375574"/>
            <a:ext cx="2066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5" name="Connettore 1 129">
            <a:extLst>
              <a:ext uri="{FF2B5EF4-FFF2-40B4-BE49-F238E27FC236}">
                <a16:creationId xmlns:a16="http://schemas.microsoft.com/office/drawing/2014/main" id="{72E429DE-B003-7BD0-CDF3-663C8EC91AD6}"/>
              </a:ext>
            </a:extLst>
          </p:cNvPr>
          <p:cNvCxnSpPr>
            <a:cxnSpLocks/>
          </p:cNvCxnSpPr>
          <p:nvPr/>
        </p:nvCxnSpPr>
        <p:spPr>
          <a:xfrm>
            <a:off x="1638750" y="5348844"/>
            <a:ext cx="1119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32572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3039</TotalTime>
  <Words>336</Words>
  <Application>Microsoft Office PowerPoint</Application>
  <PresentationFormat>Presentazione su schermo (4:3)</PresentationFormat>
  <Paragraphs>115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Bookman Old Style</vt:lpstr>
      <vt:lpstr>Calibri</vt:lpstr>
      <vt:lpstr>Tema di Office</vt:lpstr>
      <vt:lpstr>Presentazione standard di PowerPoint</vt:lpstr>
    </vt:vector>
  </TitlesOfParts>
  <Company>Regione Lombardia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Antonietta De Costanzo</dc:creator>
  <cp:lastModifiedBy>Simona Cavazzi</cp:lastModifiedBy>
  <cp:revision>496</cp:revision>
  <cp:lastPrinted>2018-07-16T13:26:29Z</cp:lastPrinted>
  <dcterms:created xsi:type="dcterms:W3CDTF">2010-05-29T13:15:45Z</dcterms:created>
  <dcterms:modified xsi:type="dcterms:W3CDTF">2024-11-06T15:00:00Z</dcterms:modified>
</cp:coreProperties>
</file>